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handoutMasterIdLst>
    <p:handoutMasterId r:id="rId45"/>
  </p:handoutMasterIdLst>
  <p:sldIdLst>
    <p:sldId id="257" r:id="rId10"/>
    <p:sldId id="293" r:id="rId11"/>
    <p:sldId id="307" r:id="rId12"/>
    <p:sldId id="297" r:id="rId13"/>
    <p:sldId id="298" r:id="rId14"/>
    <p:sldId id="294" r:id="rId15"/>
    <p:sldId id="299" r:id="rId16"/>
    <p:sldId id="265" r:id="rId17"/>
    <p:sldId id="266" r:id="rId18"/>
    <p:sldId id="267" r:id="rId19"/>
    <p:sldId id="268" r:id="rId20"/>
    <p:sldId id="306" r:id="rId21"/>
    <p:sldId id="292" r:id="rId22"/>
    <p:sldId id="264" r:id="rId23"/>
    <p:sldId id="270" r:id="rId24"/>
    <p:sldId id="271" r:id="rId25"/>
    <p:sldId id="272" r:id="rId26"/>
    <p:sldId id="273" r:id="rId27"/>
    <p:sldId id="274" r:id="rId28"/>
    <p:sldId id="275" r:id="rId29"/>
    <p:sldId id="276" r:id="rId30"/>
    <p:sldId id="277" r:id="rId31"/>
    <p:sldId id="278" r:id="rId32"/>
    <p:sldId id="300" r:id="rId33"/>
    <p:sldId id="301" r:id="rId34"/>
    <p:sldId id="302" r:id="rId35"/>
    <p:sldId id="288" r:id="rId36"/>
    <p:sldId id="303" r:id="rId37"/>
    <p:sldId id="304" r:id="rId38"/>
    <p:sldId id="286" r:id="rId39"/>
    <p:sldId id="259" r:id="rId40"/>
    <p:sldId id="260" r:id="rId41"/>
    <p:sldId id="289" r:id="rId42"/>
    <p:sldId id="280" r:id="rId43"/>
    <p:sldId id="279" r:id="rId4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8" d="100"/>
          <a:sy n="98" d="100"/>
        </p:scale>
        <p:origin x="276" y="102"/>
      </p:cViewPr>
      <p:guideLst/>
    </p:cSldViewPr>
  </p:slideViewPr>
  <p:notesTextViewPr>
    <p:cViewPr>
      <p:scale>
        <a:sx n="1" d="1"/>
        <a:sy n="1" d="1"/>
      </p:scale>
      <p:origin x="0" y="0"/>
    </p:cViewPr>
  </p:notesTextViewPr>
  <p:sorterViewPr>
    <p:cViewPr>
      <p:scale>
        <a:sx n="100" d="100"/>
        <a:sy n="100" d="100"/>
      </p:scale>
      <p:origin x="0" y="-113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8AD48D37-24A5-4B1E-AA69-9352BFC3FDCD}" type="datetimeFigureOut">
              <a:rPr lang="en-US" smtClean="0"/>
              <a:t>6/16/2016</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E15F91BD-91CD-4E97-AB2D-F583CCFA1C22}" type="slidenum">
              <a:rPr lang="en-US" smtClean="0"/>
              <a:t>‹#›</a:t>
            </a:fld>
            <a:endParaRPr lang="en-US"/>
          </a:p>
        </p:txBody>
      </p:sp>
    </p:spTree>
    <p:extLst>
      <p:ext uri="{BB962C8B-B14F-4D97-AF65-F5344CB8AC3E}">
        <p14:creationId xmlns:p14="http://schemas.microsoft.com/office/powerpoint/2010/main" val="38208405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406449-D27C-41D0-B4D1-0C105F3FC5F4}"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20308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406449-D27C-41D0-B4D1-0C105F3FC5F4}"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314801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406449-D27C-41D0-B4D1-0C105F3FC5F4}"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160036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313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24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275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633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272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264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59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46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406449-D27C-41D0-B4D1-0C105F3FC5F4}"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275830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60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39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127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908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54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789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52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538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961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280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406449-D27C-41D0-B4D1-0C105F3FC5F4}"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3214378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583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095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278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765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629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997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353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641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42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90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406449-D27C-41D0-B4D1-0C105F3FC5F4}" type="datetimeFigureOut">
              <a:rPr lang="en-US" smtClean="0"/>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2462772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177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765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445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189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43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977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498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638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631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88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406449-D27C-41D0-B4D1-0C105F3FC5F4}" type="datetimeFigureOut">
              <a:rPr lang="en-US" smtClean="0"/>
              <a:t>6/16/2016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2574085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594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85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380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11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097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630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140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052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638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3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406449-D27C-41D0-B4D1-0C105F3FC5F4}" type="datetimeFigureOut">
              <a:rPr lang="en-US" smtClean="0"/>
              <a:t>6/16/2016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3203816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915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631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19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95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684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622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8880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4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2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06449-D27C-41D0-B4D1-0C105F3FC5F4}" type="datetimeFigureOut">
              <a:rPr lang="en-US" smtClean="0"/>
              <a:t>6/16/2016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4079003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065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763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64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297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300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0013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524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162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13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97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406449-D27C-41D0-B4D1-0C105F3FC5F4}" type="datetimeFigureOut">
              <a:rPr lang="en-US" smtClean="0"/>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2182175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857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565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122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915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569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388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3228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9337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13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74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406449-D27C-41D0-B4D1-0C105F3FC5F4}" type="datetimeFigureOut">
              <a:rPr lang="en-US" smtClean="0"/>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4D5F8-EF7B-4D1E-B277-8486FC98600C}" type="slidenum">
              <a:rPr lang="en-US" smtClean="0"/>
              <a:t>‹#›</a:t>
            </a:fld>
            <a:endParaRPr lang="en-US"/>
          </a:p>
        </p:txBody>
      </p:sp>
    </p:spTree>
    <p:extLst>
      <p:ext uri="{BB962C8B-B14F-4D97-AF65-F5344CB8AC3E}">
        <p14:creationId xmlns:p14="http://schemas.microsoft.com/office/powerpoint/2010/main" val="24837758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570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616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0525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2728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9404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5764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8071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3742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49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43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06449-D27C-41D0-B4D1-0C105F3FC5F4}" type="datetimeFigureOut">
              <a:rPr lang="en-US" smtClean="0"/>
              <a:t>6/16/2016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4D5F8-EF7B-4D1E-B277-8486FC98600C}" type="slidenum">
              <a:rPr lang="en-US" smtClean="0"/>
              <a:t>‹#›</a:t>
            </a:fld>
            <a:endParaRPr lang="en-US"/>
          </a:p>
        </p:txBody>
      </p:sp>
    </p:spTree>
    <p:extLst>
      <p:ext uri="{BB962C8B-B14F-4D97-AF65-F5344CB8AC3E}">
        <p14:creationId xmlns:p14="http://schemas.microsoft.com/office/powerpoint/2010/main" val="2103557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238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276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5497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0834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903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8936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3073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603A-4B61-4D8F-9154-8E7671B10956}"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0B67-C4ED-474E-9DA2-1DE7970FF6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527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emf"/><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emf"/><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emf"/><Relationship Id="rId1" Type="http://schemas.openxmlformats.org/officeDocument/2006/relationships/slideLayout" Target="../slideLayouts/slideLayout56.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emf"/><Relationship Id="rId1" Type="http://schemas.openxmlformats.org/officeDocument/2006/relationships/slideLayout" Target="../slideLayouts/slideLayout67.xml"/><Relationship Id="rId5" Type="http://schemas.openxmlformats.org/officeDocument/2006/relationships/image" Target="../media/image2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emf"/><Relationship Id="rId1" Type="http://schemas.openxmlformats.org/officeDocument/2006/relationships/slideLayout" Target="../slideLayouts/slideLayout78.xml"/><Relationship Id="rId5" Type="http://schemas.openxmlformats.org/officeDocument/2006/relationships/image" Target="../media/image2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emf"/><Relationship Id="rId1" Type="http://schemas.openxmlformats.org/officeDocument/2006/relationships/slideLayout" Target="../slideLayouts/slideLayout8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iecus.org/pubs/srpt/srpt0014.html"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cache.zoominfo.com/CachedPage/?archive_id=0&amp;page_id=41808347&amp;page_url=//www.siecus.org/pubs/srpt/srpt0014.html&amp;page_last_updated=2002-02-27T03:28:14&amp;firstName=Beth&amp;lastName=Rei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F.L.A.S.H. Family Life and Sexual Health</a:t>
            </a:r>
            <a:br>
              <a:rPr lang="en-US" dirty="0" smtClean="0"/>
            </a:br>
            <a:r>
              <a:rPr lang="en-US" dirty="0"/>
              <a:t> </a:t>
            </a:r>
            <a:r>
              <a:rPr lang="en-US" dirty="0" smtClean="0"/>
              <a:t>   at the K-4 level it’s called </a:t>
            </a:r>
            <a:r>
              <a:rPr lang="en-US" b="1" dirty="0" smtClean="0"/>
              <a:t>All About Life</a:t>
            </a:r>
            <a:endParaRPr lang="en-US" b="1" dirty="0"/>
          </a:p>
        </p:txBody>
      </p:sp>
      <p:sp>
        <p:nvSpPr>
          <p:cNvPr id="3" name="Content Placeholder 2"/>
          <p:cNvSpPr>
            <a:spLocks noGrp="1"/>
          </p:cNvSpPr>
          <p:nvPr>
            <p:ph idx="1"/>
          </p:nvPr>
        </p:nvSpPr>
        <p:spPr/>
        <p:txBody>
          <a:bodyPr/>
          <a:lstStyle/>
          <a:p>
            <a:pPr marL="0" indent="0">
              <a:buNone/>
            </a:pPr>
            <a:r>
              <a:rPr lang="en-US" dirty="0" smtClean="0"/>
              <a:t>If you could be born again and pick your gender, you would be</a:t>
            </a:r>
          </a:p>
          <a:p>
            <a:pPr marL="0" indent="0">
              <a:buNone/>
            </a:pPr>
            <a:r>
              <a:rPr lang="en-US" dirty="0" smtClean="0"/>
              <a:t>_______ Stay the same</a:t>
            </a:r>
          </a:p>
          <a:p>
            <a:pPr marL="0" indent="0">
              <a:buNone/>
            </a:pPr>
            <a:r>
              <a:rPr lang="en-US" dirty="0" smtClean="0"/>
              <a:t>_______ Change to the other gender</a:t>
            </a:r>
          </a:p>
          <a:p>
            <a:pPr marL="0" indent="0">
              <a:buNone/>
            </a:pPr>
            <a:endParaRPr lang="en-US" dirty="0"/>
          </a:p>
          <a:p>
            <a:pPr marL="0" indent="0">
              <a:buNone/>
            </a:pPr>
            <a:r>
              <a:rPr lang="en-US" dirty="0" smtClean="0"/>
              <a:t>Words &amp; descriptions introduced to the children at this age:</a:t>
            </a:r>
          </a:p>
          <a:p>
            <a:pPr marL="0" indent="0">
              <a:buNone/>
            </a:pPr>
            <a:r>
              <a:rPr lang="en-US" dirty="0" smtClean="0"/>
              <a:t>Vulva, vagina, clitoris, penis, scrotum, testicles</a:t>
            </a:r>
            <a:endParaRPr lang="en-US" dirty="0"/>
          </a:p>
        </p:txBody>
      </p:sp>
    </p:spTree>
    <p:extLst>
      <p:ext uri="{BB962C8B-B14F-4D97-AF65-F5344CB8AC3E}">
        <p14:creationId xmlns:p14="http://schemas.microsoft.com/office/powerpoint/2010/main" val="2899473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976745" y="571500"/>
            <a:ext cx="9653155" cy="4524315"/>
          </a:xfrm>
          <a:prstGeom prst="rect">
            <a:avLst/>
          </a:prstGeom>
          <a:noFill/>
        </p:spPr>
        <p:txBody>
          <a:bodyPr wrap="square" rtlCol="0">
            <a:spAutoFit/>
          </a:bodyPr>
          <a:lstStyle/>
          <a:p>
            <a:r>
              <a:rPr lang="en-US" b="1" dirty="0"/>
              <a:t>3. Introduce 7 methods, focusing on what each is and how it reduces pregnancy risk.</a:t>
            </a:r>
          </a:p>
          <a:p>
            <a:r>
              <a:rPr lang="en-US" b="1" dirty="0"/>
              <a:t>(Use the </a:t>
            </a:r>
            <a:r>
              <a:rPr lang="en-US" b="1" i="1" dirty="0"/>
              <a:t>Birth Control Reference Sheets 1 and 2</a:t>
            </a:r>
            <a:r>
              <a:rPr lang="en-US" b="1" dirty="0"/>
              <a:t>, and optionally display actual</a:t>
            </a:r>
          </a:p>
          <a:p>
            <a:r>
              <a:rPr lang="en-US" b="1" dirty="0"/>
              <a:t>methods.)</a:t>
            </a:r>
          </a:p>
          <a:p>
            <a:r>
              <a:rPr lang="en-US" dirty="0"/>
              <a:t>Hand out the </a:t>
            </a:r>
            <a:r>
              <a:rPr lang="en-US" i="1" dirty="0"/>
              <a:t>Birth Control Reference Sheet 1</a:t>
            </a:r>
            <a:r>
              <a:rPr lang="en-US" dirty="0"/>
              <a:t>. Describe each of the 7 methods utilizing the </a:t>
            </a:r>
            <a:r>
              <a:rPr lang="en-US" i="1" dirty="0"/>
              <a:t>Birth</a:t>
            </a:r>
          </a:p>
          <a:p>
            <a:r>
              <a:rPr lang="en-US" i="1" dirty="0"/>
              <a:t>Control Reference Sheet 2 </a:t>
            </a:r>
            <a:r>
              <a:rPr lang="en-US" dirty="0"/>
              <a:t>for speaker notes. Emphasis should be on what each method is and</a:t>
            </a:r>
          </a:p>
          <a:p>
            <a:r>
              <a:rPr lang="en-US" dirty="0"/>
              <a:t>how it reduces pregnancy risk. </a:t>
            </a:r>
            <a:r>
              <a:rPr lang="en-US" dirty="0">
                <a:solidFill>
                  <a:srgbClr val="FF0000"/>
                </a:solidFill>
              </a:rPr>
              <a:t>It is probably not necessary in 7th and 8th grade to go into much</a:t>
            </a:r>
          </a:p>
          <a:p>
            <a:r>
              <a:rPr lang="en-US" dirty="0">
                <a:solidFill>
                  <a:srgbClr val="FF0000"/>
                </a:solidFill>
              </a:rPr>
              <a:t>detail about how a method is used, its benefits, its side effects, its medical risks, its cost, etc.</a:t>
            </a:r>
            <a:r>
              <a:rPr lang="en-US" dirty="0"/>
              <a:t> If</a:t>
            </a:r>
          </a:p>
          <a:p>
            <a:r>
              <a:rPr lang="en-US" dirty="0"/>
              <a:t>questions about these issues are asked, do answer them to the best of your knowledge (or say</a:t>
            </a:r>
          </a:p>
          <a:p>
            <a:r>
              <a:rPr lang="en-US" dirty="0"/>
              <a:t>"I don't know"), but we don't recommend raising them yourself.</a:t>
            </a:r>
          </a:p>
          <a:p>
            <a:r>
              <a:rPr lang="en-US" dirty="0"/>
              <a:t>If you have your district's approval, </a:t>
            </a:r>
            <a:r>
              <a:rPr lang="en-US" dirty="0">
                <a:solidFill>
                  <a:srgbClr val="FF0000"/>
                </a:solidFill>
              </a:rPr>
              <a:t>hold up each method as you describe it. </a:t>
            </a:r>
            <a:r>
              <a:rPr lang="en-US" dirty="0"/>
              <a:t>We recommend this</a:t>
            </a:r>
          </a:p>
          <a:p>
            <a:r>
              <a:rPr lang="en-US" dirty="0"/>
              <a:t>because students find them much easier to visualize if they can actually see them. We do not</a:t>
            </a:r>
          </a:p>
          <a:p>
            <a:r>
              <a:rPr lang="en-US" dirty="0"/>
              <a:t>recommend passing the devices around. Very few middle school classes have sufficient</a:t>
            </a:r>
          </a:p>
          <a:p>
            <a:r>
              <a:rPr lang="en-US" dirty="0"/>
              <a:t>maturity.</a:t>
            </a:r>
          </a:p>
          <a:p>
            <a:r>
              <a:rPr lang="en-US" dirty="0"/>
              <a:t>If you do not consider yourself knowledgeable enough to do such a lecture/demonstration, it is</a:t>
            </a:r>
          </a:p>
          <a:p>
            <a:r>
              <a:rPr lang="en-US" dirty="0"/>
              <a:t>fine to </a:t>
            </a:r>
            <a:r>
              <a:rPr lang="en-US" dirty="0">
                <a:solidFill>
                  <a:srgbClr val="FF0000"/>
                </a:solidFill>
              </a:rPr>
              <a:t>use a guest speaker – your school nurse or a family planning educator </a:t>
            </a:r>
            <a:r>
              <a:rPr lang="en-US" dirty="0"/>
              <a:t>-- instead (see</a:t>
            </a:r>
          </a:p>
          <a:p>
            <a:r>
              <a:rPr lang="en-US" dirty="0"/>
              <a:t>page 8 in your </a:t>
            </a:r>
            <a:r>
              <a:rPr lang="en-US" b="1" i="1" dirty="0"/>
              <a:t>FLASH </a:t>
            </a:r>
            <a:r>
              <a:rPr lang="en-US" dirty="0"/>
              <a:t>binder for suggestions regarding working with guest speakers).</a:t>
            </a:r>
          </a:p>
        </p:txBody>
      </p:sp>
    </p:spTree>
    <p:extLst>
      <p:ext uri="{BB962C8B-B14F-4D97-AF65-F5344CB8AC3E}">
        <p14:creationId xmlns:p14="http://schemas.microsoft.com/office/powerpoint/2010/main" val="2671531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935182" y="540327"/>
            <a:ext cx="9767454" cy="3139321"/>
          </a:xfrm>
          <a:prstGeom prst="rect">
            <a:avLst/>
          </a:prstGeom>
          <a:noFill/>
        </p:spPr>
        <p:txBody>
          <a:bodyPr wrap="square" rtlCol="0">
            <a:spAutoFit/>
          </a:bodyPr>
          <a:lstStyle/>
          <a:p>
            <a:r>
              <a:rPr lang="en-US" dirty="0"/>
              <a:t>6. </a:t>
            </a:r>
            <a:r>
              <a:rPr lang="en-US" dirty="0">
                <a:solidFill>
                  <a:srgbClr val="FF0000"/>
                </a:solidFill>
              </a:rPr>
              <a:t>Which methods can teenagers get without parental consent?</a:t>
            </a:r>
          </a:p>
          <a:p>
            <a:r>
              <a:rPr lang="en-US" dirty="0">
                <a:solidFill>
                  <a:srgbClr val="FF0000"/>
                </a:solidFill>
              </a:rPr>
              <a:t> </a:t>
            </a:r>
            <a:r>
              <a:rPr lang="en-US" b="1" i="1" dirty="0">
                <a:solidFill>
                  <a:srgbClr val="FF0000"/>
                </a:solidFill>
              </a:rPr>
              <a:t>All of these </a:t>
            </a:r>
            <a:r>
              <a:rPr lang="en-US" i="1" dirty="0"/>
              <a:t>... which is not to imply that this is ideal</a:t>
            </a:r>
          </a:p>
          <a:p>
            <a:r>
              <a:rPr lang="en-US" i="1" dirty="0"/>
              <a:t>Although we realize that in an ideal world every child could share this “coming-of-age”</a:t>
            </a:r>
          </a:p>
          <a:p>
            <a:r>
              <a:rPr lang="en-US" i="1" dirty="0"/>
              <a:t>decision with his or her family, the law recognizes that some families can't / don't talk</a:t>
            </a:r>
          </a:p>
          <a:p>
            <a:r>
              <a:rPr lang="en-US" i="1" dirty="0"/>
              <a:t>about sexual issues, and </a:t>
            </a:r>
            <a:r>
              <a:rPr lang="en-US" i="1" dirty="0">
                <a:solidFill>
                  <a:srgbClr val="FF0000"/>
                </a:solidFill>
              </a:rPr>
              <a:t>the most important thing is helping people prevent unintended</a:t>
            </a:r>
          </a:p>
          <a:p>
            <a:r>
              <a:rPr lang="en-US" i="1" dirty="0">
                <a:solidFill>
                  <a:srgbClr val="FF0000"/>
                </a:solidFill>
              </a:rPr>
              <a:t>pregnancy</a:t>
            </a:r>
            <a:r>
              <a:rPr lang="en-US" i="1" dirty="0" smtClean="0">
                <a:solidFill>
                  <a:srgbClr val="FF0000"/>
                </a:solidFill>
              </a:rPr>
              <a:t>.</a:t>
            </a:r>
          </a:p>
          <a:p>
            <a:endParaRPr lang="en-US" i="1" dirty="0">
              <a:solidFill>
                <a:srgbClr val="FF0000"/>
              </a:solidFill>
            </a:endParaRPr>
          </a:p>
          <a:p>
            <a:endParaRPr lang="en-US" i="1" dirty="0" smtClean="0">
              <a:solidFill>
                <a:srgbClr val="FF0000"/>
              </a:solidFill>
            </a:endParaRPr>
          </a:p>
          <a:p>
            <a:endParaRPr lang="en-US" dirty="0"/>
          </a:p>
          <a:p>
            <a:r>
              <a:rPr lang="en-US" dirty="0" smtClean="0"/>
              <a:t> </a:t>
            </a:r>
            <a:endParaRPr lang="en-US" dirty="0"/>
          </a:p>
          <a:p>
            <a:endParaRPr lang="en-US" b="1" i="1" dirty="0" smtClean="0"/>
          </a:p>
        </p:txBody>
      </p:sp>
      <p:sp>
        <p:nvSpPr>
          <p:cNvPr id="3" name="TextBox 2"/>
          <p:cNvSpPr txBox="1"/>
          <p:nvPr/>
        </p:nvSpPr>
        <p:spPr>
          <a:xfrm>
            <a:off x="883227" y="2576945"/>
            <a:ext cx="9902537" cy="3231654"/>
          </a:xfrm>
          <a:prstGeom prst="rect">
            <a:avLst/>
          </a:prstGeom>
          <a:noFill/>
        </p:spPr>
        <p:txBody>
          <a:bodyPr wrap="square" rtlCol="0">
            <a:spAutoFit/>
          </a:bodyPr>
          <a:lstStyle/>
          <a:p>
            <a:r>
              <a:rPr lang="en-US" dirty="0" smtClean="0"/>
              <a:t>The HIV section of the FLASH curriculum for </a:t>
            </a:r>
            <a:r>
              <a:rPr lang="en-US" sz="2400" dirty="0" smtClean="0"/>
              <a:t>7 and 8 grade </a:t>
            </a:r>
            <a:r>
              <a:rPr lang="en-US" dirty="0" smtClean="0"/>
              <a:t>is where we see the introduction of information on and definitions of oral, anal, and vaginal sex.</a:t>
            </a:r>
          </a:p>
          <a:p>
            <a:endParaRPr lang="en-US" dirty="0"/>
          </a:p>
          <a:p>
            <a:r>
              <a:rPr lang="en-US" dirty="0" smtClean="0"/>
              <a:t>Page 23-9:  </a:t>
            </a:r>
            <a:r>
              <a:rPr lang="en-US" dirty="0" smtClean="0">
                <a:solidFill>
                  <a:srgbClr val="FF0000"/>
                </a:solidFill>
              </a:rPr>
              <a:t>“Anal intercourse” is the kind of sexual touch where one person’s penis is in the other person’s anus.</a:t>
            </a:r>
          </a:p>
          <a:p>
            <a:endParaRPr lang="en-US" dirty="0"/>
          </a:p>
          <a:p>
            <a:r>
              <a:rPr lang="en-US" dirty="0" smtClean="0">
                <a:solidFill>
                  <a:srgbClr val="FF0000"/>
                </a:solidFill>
              </a:rPr>
              <a:t>Instructions for the teacher include: [Probably some students in your class will make inappropriate</a:t>
            </a:r>
          </a:p>
          <a:p>
            <a:r>
              <a:rPr lang="en-US" dirty="0">
                <a:solidFill>
                  <a:srgbClr val="FF0000"/>
                </a:solidFill>
              </a:rPr>
              <a:t>n</a:t>
            </a:r>
            <a:r>
              <a:rPr lang="en-US" dirty="0" smtClean="0">
                <a:solidFill>
                  <a:srgbClr val="FF0000"/>
                </a:solidFill>
              </a:rPr>
              <a:t>oises and comments at the idea of anal intercourse.  It is important to not allow disrespectful remarks.</a:t>
            </a:r>
          </a:p>
          <a:p>
            <a:r>
              <a:rPr lang="en-US" dirty="0" smtClean="0">
                <a:solidFill>
                  <a:srgbClr val="FF0000"/>
                </a:solidFill>
              </a:rPr>
              <a:t>Because people have diverse beliefs about intercourse, this would be an appropriate time to use the</a:t>
            </a:r>
          </a:p>
          <a:p>
            <a:r>
              <a:rPr lang="en-US" dirty="0" smtClean="0">
                <a:solidFill>
                  <a:srgbClr val="FF0000"/>
                </a:solidFill>
              </a:rPr>
              <a:t>Values Question Protocol.]</a:t>
            </a:r>
          </a:p>
          <a:p>
            <a:endParaRPr lang="en-US" dirty="0"/>
          </a:p>
        </p:txBody>
      </p:sp>
    </p:spTree>
    <p:extLst>
      <p:ext uri="{BB962C8B-B14F-4D97-AF65-F5344CB8AC3E}">
        <p14:creationId xmlns:p14="http://schemas.microsoft.com/office/powerpoint/2010/main" val="4193336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935182" y="540327"/>
            <a:ext cx="9767454" cy="646331"/>
          </a:xfrm>
          <a:prstGeom prst="rect">
            <a:avLst/>
          </a:prstGeom>
          <a:noFill/>
        </p:spPr>
        <p:txBody>
          <a:bodyPr wrap="square" rtlCol="0">
            <a:spAutoFit/>
          </a:bodyPr>
          <a:lstStyle/>
          <a:p>
            <a:r>
              <a:rPr lang="en-US" sz="3600" b="1" dirty="0" smtClean="0"/>
              <a:t>And, if that isn’t enough….</a:t>
            </a:r>
          </a:p>
        </p:txBody>
      </p:sp>
      <p:sp>
        <p:nvSpPr>
          <p:cNvPr id="3" name="TextBox 2"/>
          <p:cNvSpPr txBox="1"/>
          <p:nvPr/>
        </p:nvSpPr>
        <p:spPr>
          <a:xfrm>
            <a:off x="1039091" y="1808018"/>
            <a:ext cx="9902537" cy="3323987"/>
          </a:xfrm>
          <a:prstGeom prst="rect">
            <a:avLst/>
          </a:prstGeom>
          <a:noFill/>
        </p:spPr>
        <p:txBody>
          <a:bodyPr wrap="square" rtlCol="0">
            <a:spAutoFit/>
          </a:bodyPr>
          <a:lstStyle/>
          <a:p>
            <a:r>
              <a:rPr lang="en-US" dirty="0" smtClean="0"/>
              <a:t>The HIV section of the FLASH curriculum for </a:t>
            </a:r>
            <a:r>
              <a:rPr lang="en-US" sz="2400" dirty="0" smtClean="0"/>
              <a:t>7 and 8 grade </a:t>
            </a:r>
            <a:r>
              <a:rPr lang="en-US" dirty="0" smtClean="0"/>
              <a:t>also includes this:</a:t>
            </a:r>
          </a:p>
          <a:p>
            <a:endParaRPr lang="en-US" dirty="0"/>
          </a:p>
          <a:p>
            <a:endParaRPr lang="en-US" dirty="0" smtClean="0"/>
          </a:p>
          <a:p>
            <a:endParaRPr lang="en-US" dirty="0"/>
          </a:p>
          <a:p>
            <a:r>
              <a:rPr lang="en-US" dirty="0" smtClean="0"/>
              <a:t>Page 23-9:  </a:t>
            </a:r>
            <a:r>
              <a:rPr lang="en-US" sz="3200" dirty="0" smtClean="0">
                <a:solidFill>
                  <a:srgbClr val="FF0000"/>
                </a:solidFill>
              </a:rPr>
              <a:t>Dental dams are rectangular pieces of latex used to protect both partners when oral sex is performed on the genitals or anus.</a:t>
            </a:r>
          </a:p>
          <a:p>
            <a:endParaRPr lang="en-US" dirty="0"/>
          </a:p>
          <a:p>
            <a:endParaRPr lang="en-US" dirty="0"/>
          </a:p>
        </p:txBody>
      </p:sp>
    </p:spTree>
    <p:extLst>
      <p:ext uri="{BB962C8B-B14F-4D97-AF65-F5344CB8AC3E}">
        <p14:creationId xmlns:p14="http://schemas.microsoft.com/office/powerpoint/2010/main" val="435016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6000" y="0"/>
            <a:ext cx="5978529" cy="4483897"/>
          </a:xfrm>
        </p:spPr>
      </p:pic>
      <p:sp>
        <p:nvSpPr>
          <p:cNvPr id="3" name="TextBox 2"/>
          <p:cNvSpPr txBox="1"/>
          <p:nvPr/>
        </p:nvSpPr>
        <p:spPr>
          <a:xfrm>
            <a:off x="2694083" y="4849022"/>
            <a:ext cx="6442362" cy="954107"/>
          </a:xfrm>
          <a:prstGeom prst="rect">
            <a:avLst/>
          </a:prstGeom>
          <a:noFill/>
        </p:spPr>
        <p:txBody>
          <a:bodyPr wrap="square" rtlCol="0">
            <a:spAutoFit/>
          </a:bodyPr>
          <a:lstStyle/>
          <a:p>
            <a:pPr algn="ctr"/>
            <a:r>
              <a:rPr lang="en-US" sz="2800" b="1" dirty="0"/>
              <a:t>F.L.A.S.H.: Family Life and Sexual </a:t>
            </a:r>
            <a:r>
              <a:rPr lang="en-US" sz="2800" b="1" dirty="0" smtClean="0"/>
              <a:t>Health: Grades 9-12, 3</a:t>
            </a:r>
            <a:r>
              <a:rPr lang="en-US" sz="2800" b="1" baseline="30000" dirty="0" smtClean="0"/>
              <a:t>rd</a:t>
            </a:r>
            <a:r>
              <a:rPr lang="en-US" sz="2800" b="1" dirty="0" smtClean="0"/>
              <a:t> Edition</a:t>
            </a:r>
            <a:endParaRPr lang="en-US" sz="2800" dirty="0"/>
          </a:p>
        </p:txBody>
      </p:sp>
    </p:spTree>
    <p:extLst>
      <p:ext uri="{BB962C8B-B14F-4D97-AF65-F5344CB8AC3E}">
        <p14:creationId xmlns:p14="http://schemas.microsoft.com/office/powerpoint/2010/main" val="2521571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5724220" y="761947"/>
            <a:ext cx="6832633" cy="54101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5" y="25366"/>
            <a:ext cx="5597236" cy="6858000"/>
          </a:xfrm>
          <a:prstGeom prst="rect">
            <a:avLst/>
          </a:prstGeom>
        </p:spPr>
      </p:pic>
    </p:spTree>
    <p:extLst>
      <p:ext uri="{BB962C8B-B14F-4D97-AF65-F5344CB8AC3E}">
        <p14:creationId xmlns:p14="http://schemas.microsoft.com/office/powerpoint/2010/main" val="4249128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9057"/>
            <a:ext cx="8723231" cy="472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58172"/>
            <a:ext cx="5943600" cy="730885"/>
          </a:xfrm>
          <a:prstGeom prst="rect">
            <a:avLst/>
          </a:prstGeom>
          <a:noFill/>
          <a:ln>
            <a:noFill/>
          </a:ln>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299" y="5715001"/>
            <a:ext cx="8951830" cy="94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383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304801"/>
            <a:ext cx="5943600" cy="730885"/>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8763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743" y="5791201"/>
            <a:ext cx="8951830" cy="94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872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304801"/>
            <a:ext cx="5943600" cy="730885"/>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891540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299" y="5715001"/>
            <a:ext cx="8951830" cy="94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123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304801"/>
            <a:ext cx="5943600" cy="730885"/>
          </a:xfrm>
          <a:prstGeom prst="rect">
            <a:avLst/>
          </a:prstGeom>
          <a:noFill/>
          <a:ln>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35686"/>
            <a:ext cx="8686800" cy="4679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299" y="5867401"/>
            <a:ext cx="8951830" cy="79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577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152401"/>
            <a:ext cx="5943600" cy="73088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867400"/>
            <a:ext cx="8077200" cy="838200"/>
          </a:xfrm>
          <a:prstGeom prst="rect">
            <a:avLst/>
          </a:prstGeom>
          <a:noFill/>
          <a:ln>
            <a:noFill/>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52216"/>
            <a:ext cx="9144000" cy="4762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880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237" y="450166"/>
            <a:ext cx="8209329" cy="5497102"/>
          </a:xfrm>
          <a:prstGeom prst="rect">
            <a:avLst/>
          </a:prstGeom>
        </p:spPr>
      </p:pic>
      <p:sp>
        <p:nvSpPr>
          <p:cNvPr id="3" name="TextBox 2"/>
          <p:cNvSpPr txBox="1"/>
          <p:nvPr/>
        </p:nvSpPr>
        <p:spPr>
          <a:xfrm>
            <a:off x="2335237" y="5947268"/>
            <a:ext cx="7980218" cy="646331"/>
          </a:xfrm>
          <a:prstGeom prst="rect">
            <a:avLst/>
          </a:prstGeom>
          <a:noFill/>
        </p:spPr>
        <p:txBody>
          <a:bodyPr wrap="square" rtlCol="0">
            <a:spAutoFit/>
          </a:bodyPr>
          <a:lstStyle/>
          <a:p>
            <a:r>
              <a:rPr lang="en-US" dirty="0" smtClean="0"/>
              <a:t>FLASH for 4, 5 and 6 Grade:  The pornographic book, “It’s Perfectly Normal” is recommended for use now and on through the upper levels of the curriculum.</a:t>
            </a:r>
            <a:endParaRPr lang="en-US" dirty="0"/>
          </a:p>
        </p:txBody>
      </p:sp>
    </p:spTree>
    <p:extLst>
      <p:ext uri="{BB962C8B-B14F-4D97-AF65-F5344CB8AC3E}">
        <p14:creationId xmlns:p14="http://schemas.microsoft.com/office/powerpoint/2010/main" val="3703943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152401"/>
            <a:ext cx="5943600" cy="730885"/>
          </a:xfrm>
          <a:prstGeom prst="rect">
            <a:avLst/>
          </a:prstGeom>
          <a:noFill/>
          <a:ln>
            <a:noFill/>
          </a:ln>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883285"/>
            <a:ext cx="8991600" cy="109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5867401"/>
            <a:ext cx="9143999" cy="86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2" y="2057400"/>
            <a:ext cx="883919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152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152401"/>
            <a:ext cx="5943600" cy="730885"/>
          </a:xfrm>
          <a:prstGeom prst="rect">
            <a:avLst/>
          </a:prstGeom>
          <a:noFill/>
          <a:ln>
            <a:noFill/>
          </a:ln>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83286"/>
            <a:ext cx="8991600" cy="109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5867401"/>
            <a:ext cx="9143999" cy="86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48" y="2057400"/>
            <a:ext cx="8629652"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9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152401"/>
            <a:ext cx="5943600" cy="730885"/>
          </a:xfrm>
          <a:prstGeom prst="rect">
            <a:avLst/>
          </a:prstGeom>
          <a:noFill/>
          <a:ln>
            <a:noFill/>
          </a:ln>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83286"/>
            <a:ext cx="8991600" cy="109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5867401"/>
            <a:ext cx="9143999" cy="86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1" y="2014702"/>
            <a:ext cx="8762999" cy="385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894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977243" y="152401"/>
            <a:ext cx="5943600" cy="730885"/>
          </a:xfrm>
          <a:prstGeom prst="rect">
            <a:avLst/>
          </a:prstGeom>
          <a:noFill/>
          <a:ln>
            <a:noFill/>
          </a:ln>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83286"/>
            <a:ext cx="8991600" cy="945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019801"/>
            <a:ext cx="9143999" cy="71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1828801"/>
            <a:ext cx="88392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1"/>
            <a:ext cx="8686800" cy="63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362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630" y="342900"/>
            <a:ext cx="11407140" cy="6832640"/>
          </a:xfrm>
          <a:prstGeom prst="rect">
            <a:avLst/>
          </a:prstGeom>
          <a:noFill/>
        </p:spPr>
        <p:txBody>
          <a:bodyPr wrap="square" rtlCol="0">
            <a:spAutoFit/>
          </a:bodyPr>
          <a:lstStyle/>
          <a:p>
            <a:pPr algn="ctr"/>
            <a:r>
              <a:rPr lang="en-US" dirty="0" smtClean="0"/>
              <a:t>High School FLASH, 3</a:t>
            </a:r>
            <a:r>
              <a:rPr lang="en-US" baseline="30000" dirty="0" smtClean="0"/>
              <a:t>rd</a:t>
            </a:r>
            <a:r>
              <a:rPr lang="en-US" dirty="0" smtClean="0"/>
              <a:t> Edition</a:t>
            </a:r>
          </a:p>
          <a:p>
            <a:endParaRPr lang="en-US" dirty="0"/>
          </a:p>
          <a:p>
            <a:r>
              <a:rPr lang="en-US" sz="2400" b="1" dirty="0" smtClean="0"/>
              <a:t>Refusal Skills Scenario E</a:t>
            </a:r>
          </a:p>
          <a:p>
            <a:endParaRPr lang="en-US" dirty="0"/>
          </a:p>
          <a:p>
            <a:r>
              <a:rPr lang="en-US" b="1" dirty="0" smtClean="0"/>
              <a:t>Small-Group Practice</a:t>
            </a:r>
          </a:p>
          <a:p>
            <a:endParaRPr lang="en-US" dirty="0"/>
          </a:p>
          <a:p>
            <a:r>
              <a:rPr lang="en-US" dirty="0" err="1" smtClean="0"/>
              <a:t>Stacia</a:t>
            </a:r>
            <a:r>
              <a:rPr lang="en-US" dirty="0" smtClean="0"/>
              <a:t> and Grace are juniors in high school and have been best friends since the fifth grade.  </a:t>
            </a:r>
            <a:r>
              <a:rPr lang="en-US" dirty="0" smtClean="0">
                <a:solidFill>
                  <a:srgbClr val="FF0000"/>
                </a:solidFill>
              </a:rPr>
              <a:t>Grace has been with her</a:t>
            </a:r>
          </a:p>
          <a:p>
            <a:r>
              <a:rPr lang="en-US" dirty="0">
                <a:solidFill>
                  <a:srgbClr val="FF0000"/>
                </a:solidFill>
              </a:rPr>
              <a:t>g</a:t>
            </a:r>
            <a:r>
              <a:rPr lang="en-US" dirty="0" smtClean="0">
                <a:solidFill>
                  <a:srgbClr val="FF0000"/>
                </a:solidFill>
              </a:rPr>
              <a:t>irlfriend, Brooklyn, for 3 months and is in love.   Grace doesn’t want to have sex with Brooklyn.  She thinks that she is</a:t>
            </a:r>
          </a:p>
          <a:p>
            <a:r>
              <a:rPr lang="en-US" dirty="0">
                <a:solidFill>
                  <a:srgbClr val="FF0000"/>
                </a:solidFill>
              </a:rPr>
              <a:t>t</a:t>
            </a:r>
            <a:r>
              <a:rPr lang="en-US" dirty="0" smtClean="0">
                <a:solidFill>
                  <a:srgbClr val="FF0000"/>
                </a:solidFill>
              </a:rPr>
              <a:t>oo young to have sex and doesn’t feel ready.  </a:t>
            </a:r>
            <a:r>
              <a:rPr lang="en-US" dirty="0" err="1" smtClean="0">
                <a:solidFill>
                  <a:srgbClr val="FF0000"/>
                </a:solidFill>
              </a:rPr>
              <a:t>Stacia</a:t>
            </a:r>
            <a:r>
              <a:rPr lang="en-US" dirty="0" smtClean="0">
                <a:solidFill>
                  <a:srgbClr val="FF0000"/>
                </a:solidFill>
              </a:rPr>
              <a:t> started having sex with her boyfriend 2 months ago and is</a:t>
            </a:r>
          </a:p>
          <a:p>
            <a:r>
              <a:rPr lang="en-US" dirty="0">
                <a:solidFill>
                  <a:srgbClr val="FF0000"/>
                </a:solidFill>
              </a:rPr>
              <a:t>p</a:t>
            </a:r>
            <a:r>
              <a:rPr lang="en-US" dirty="0" smtClean="0">
                <a:solidFill>
                  <a:srgbClr val="FF0000"/>
                </a:solidFill>
              </a:rPr>
              <a:t>ressuring Grace to also have sex.</a:t>
            </a:r>
          </a:p>
          <a:p>
            <a:endParaRPr lang="en-US" dirty="0"/>
          </a:p>
          <a:p>
            <a:r>
              <a:rPr lang="en-US" dirty="0" smtClean="0"/>
              <a:t>(Be sure that in Grace’s responses to </a:t>
            </a:r>
            <a:r>
              <a:rPr lang="en-US" dirty="0" err="1" smtClean="0"/>
              <a:t>Stacia</a:t>
            </a:r>
            <a:r>
              <a:rPr lang="en-US" dirty="0" smtClean="0"/>
              <a:t>, she does not put </a:t>
            </a:r>
            <a:r>
              <a:rPr lang="en-US" dirty="0" err="1" smtClean="0"/>
              <a:t>Stacia</a:t>
            </a:r>
            <a:r>
              <a:rPr lang="en-US" dirty="0" smtClean="0"/>
              <a:t> down or call her any names for having made the</a:t>
            </a:r>
          </a:p>
          <a:p>
            <a:r>
              <a:rPr lang="en-US" dirty="0"/>
              <a:t>d</a:t>
            </a:r>
            <a:r>
              <a:rPr lang="en-US" dirty="0" smtClean="0"/>
              <a:t>ecision to have sex.)</a:t>
            </a:r>
          </a:p>
          <a:p>
            <a:endParaRPr lang="en-US" dirty="0"/>
          </a:p>
          <a:p>
            <a:r>
              <a:rPr lang="en-US" b="1" dirty="0" err="1" smtClean="0"/>
              <a:t>Stacia</a:t>
            </a:r>
            <a:r>
              <a:rPr lang="en-US" dirty="0" smtClean="0"/>
              <a:t>:  I can’t believe that you haven’t had sex with Brooklyn yet.  I don’t know why you’re waiting.  You should just</a:t>
            </a:r>
          </a:p>
          <a:p>
            <a:r>
              <a:rPr lang="en-US" dirty="0"/>
              <a:t>d</a:t>
            </a:r>
            <a:r>
              <a:rPr lang="en-US" dirty="0" smtClean="0"/>
              <a:t>o it.</a:t>
            </a:r>
          </a:p>
          <a:p>
            <a:endParaRPr lang="en-US" dirty="0"/>
          </a:p>
          <a:p>
            <a:r>
              <a:rPr lang="en-US" b="1" dirty="0" smtClean="0"/>
              <a:t>Grace</a:t>
            </a:r>
            <a:r>
              <a:rPr lang="en-US" dirty="0" smtClean="0"/>
              <a:t>:  ________________________________________________________________________________________</a:t>
            </a:r>
          </a:p>
          <a:p>
            <a:endParaRPr lang="en-US" dirty="0"/>
          </a:p>
          <a:p>
            <a:r>
              <a:rPr lang="en-US" dirty="0"/>
              <a:t> </a:t>
            </a:r>
            <a:r>
              <a:rPr lang="en-US" dirty="0" smtClean="0"/>
              <a:t>            ________________________________________________________________________________________</a:t>
            </a:r>
          </a:p>
          <a:p>
            <a:endParaRPr lang="en-US" dirty="0"/>
          </a:p>
          <a:p>
            <a:endParaRPr lang="en-US" dirty="0" smtClean="0"/>
          </a:p>
          <a:p>
            <a:endParaRPr lang="en-US" dirty="0"/>
          </a:p>
          <a:p>
            <a:endParaRPr lang="en-US" dirty="0"/>
          </a:p>
        </p:txBody>
      </p:sp>
      <p:cxnSp>
        <p:nvCxnSpPr>
          <p:cNvPr id="8" name="Straight Connector 7"/>
          <p:cNvCxnSpPr/>
          <p:nvPr/>
        </p:nvCxnSpPr>
        <p:spPr>
          <a:xfrm flipV="1">
            <a:off x="582930" y="1257300"/>
            <a:ext cx="10995660" cy="114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06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 y="240030"/>
            <a:ext cx="11327130" cy="6771084"/>
          </a:xfrm>
          <a:prstGeom prst="rect">
            <a:avLst/>
          </a:prstGeom>
          <a:noFill/>
        </p:spPr>
        <p:txBody>
          <a:bodyPr wrap="square" rtlCol="0">
            <a:spAutoFit/>
          </a:bodyPr>
          <a:lstStyle/>
          <a:p>
            <a:pPr algn="ctr"/>
            <a:r>
              <a:rPr lang="en-US" dirty="0"/>
              <a:t>High School FLASH, 3</a:t>
            </a:r>
            <a:r>
              <a:rPr lang="en-US" baseline="30000" dirty="0"/>
              <a:t>rd</a:t>
            </a:r>
            <a:r>
              <a:rPr lang="en-US" dirty="0"/>
              <a:t> Edition</a:t>
            </a:r>
          </a:p>
          <a:p>
            <a:endParaRPr lang="en-US" dirty="0"/>
          </a:p>
          <a:p>
            <a:r>
              <a:rPr lang="en-US" sz="2800" b="1" dirty="0" smtClean="0"/>
              <a:t>Gender Expectations Scenarios </a:t>
            </a:r>
            <a:endParaRPr lang="en-US" sz="2800" b="1" dirty="0"/>
          </a:p>
          <a:p>
            <a:endParaRPr lang="en-US" dirty="0" smtClean="0"/>
          </a:p>
          <a:p>
            <a:r>
              <a:rPr lang="en-US" sz="1600" dirty="0" smtClean="0"/>
              <a:t>Instructions:  Complete the example scenario with the whole class.  Be sure to fill in the answers on your sheet.  You</a:t>
            </a:r>
          </a:p>
          <a:p>
            <a:r>
              <a:rPr lang="en-US" sz="1600" dirty="0"/>
              <a:t>w</a:t>
            </a:r>
            <a:r>
              <a:rPr lang="en-US" sz="1600" dirty="0" smtClean="0"/>
              <a:t>ill complete one of the other scenarios with your group.</a:t>
            </a:r>
          </a:p>
          <a:p>
            <a:endParaRPr lang="en-US" dirty="0"/>
          </a:p>
          <a:p>
            <a:r>
              <a:rPr lang="en-US" b="1" dirty="0" smtClean="0"/>
              <a:t>Example:  Bruno is feeling sad and hurt because his girlfriend broke up with him, but when his friends ask him how he</a:t>
            </a:r>
          </a:p>
          <a:p>
            <a:r>
              <a:rPr lang="en-US" b="1" dirty="0" smtClean="0"/>
              <a:t>is, he says he’s glad they broke up and that he never cared about her anyway. </a:t>
            </a:r>
          </a:p>
          <a:p>
            <a:endParaRPr lang="en-US" dirty="0"/>
          </a:p>
          <a:p>
            <a:r>
              <a:rPr lang="en-US" dirty="0" smtClean="0"/>
              <a:t>What traditional expectation of men is likely influencing Bruno’s actions?</a:t>
            </a:r>
          </a:p>
          <a:p>
            <a:endParaRPr lang="en-US" dirty="0"/>
          </a:p>
          <a:p>
            <a:endParaRPr lang="en-US" dirty="0" smtClean="0"/>
          </a:p>
          <a:p>
            <a:pPr marL="342900" indent="-342900">
              <a:buAutoNum type="arabicPeriod"/>
            </a:pPr>
            <a:r>
              <a:rPr lang="en-US" sz="2800" b="1" dirty="0" smtClean="0"/>
              <a:t>On Saturday night, </a:t>
            </a:r>
            <a:r>
              <a:rPr lang="en-US" sz="2800" b="1" dirty="0" err="1" smtClean="0"/>
              <a:t>Aleesha</a:t>
            </a:r>
            <a:r>
              <a:rPr lang="en-US" sz="2800" b="1" dirty="0" smtClean="0"/>
              <a:t> had sex with her girlfriend even though she wasn’t in the mood because she didn’t want to hurt her girlfriend’s feelings.</a:t>
            </a:r>
          </a:p>
          <a:p>
            <a:endParaRPr lang="en-US" sz="2000" b="1" dirty="0"/>
          </a:p>
          <a:p>
            <a:r>
              <a:rPr lang="en-US" dirty="0" smtClean="0"/>
              <a:t>What traditional expectation of women is likely influencing </a:t>
            </a:r>
            <a:r>
              <a:rPr lang="en-US" dirty="0" err="1" smtClean="0"/>
              <a:t>Aleesha’s</a:t>
            </a:r>
            <a:r>
              <a:rPr lang="en-US" dirty="0" smtClean="0"/>
              <a:t> actions?</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83170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220" y="514350"/>
            <a:ext cx="10927080" cy="6001643"/>
          </a:xfrm>
          <a:prstGeom prst="rect">
            <a:avLst/>
          </a:prstGeom>
          <a:noFill/>
          <a:ln>
            <a:solidFill>
              <a:schemeClr val="tx1"/>
            </a:solidFill>
          </a:ln>
        </p:spPr>
        <p:txBody>
          <a:bodyPr wrap="square" rtlCol="0">
            <a:spAutoFit/>
          </a:bodyPr>
          <a:lstStyle/>
          <a:p>
            <a:pPr algn="ctr"/>
            <a:r>
              <a:rPr lang="en-US" dirty="0"/>
              <a:t>High School FLASH, 3</a:t>
            </a:r>
            <a:r>
              <a:rPr lang="en-US" baseline="30000" dirty="0"/>
              <a:t>rd</a:t>
            </a:r>
            <a:r>
              <a:rPr lang="en-US" dirty="0"/>
              <a:t> </a:t>
            </a:r>
            <a:r>
              <a:rPr lang="en-US" dirty="0" smtClean="0"/>
              <a:t>Edition        Lesson 10 - Page 8</a:t>
            </a:r>
            <a:endParaRPr lang="en-US" dirty="0"/>
          </a:p>
          <a:p>
            <a:endParaRPr lang="en-US" dirty="0"/>
          </a:p>
          <a:p>
            <a:r>
              <a:rPr lang="en-US" sz="2400" b="1" dirty="0" smtClean="0"/>
              <a:t>2.  Explain purpose of lesson</a:t>
            </a:r>
            <a:endParaRPr lang="en-US" sz="2400" b="1" dirty="0"/>
          </a:p>
          <a:p>
            <a:endParaRPr lang="en-US" dirty="0" smtClean="0"/>
          </a:p>
          <a:p>
            <a:r>
              <a:rPr lang="en-US" dirty="0" smtClean="0"/>
              <a:t>The purpose of this lesson is for students to learn that birth control is excellent at preventing pregnancy, </a:t>
            </a:r>
          </a:p>
          <a:p>
            <a:r>
              <a:rPr lang="en-US" dirty="0"/>
              <a:t>r</a:t>
            </a:r>
            <a:r>
              <a:rPr lang="en-US" dirty="0" smtClean="0"/>
              <a:t>egardless of whether they need to prevent pregnancy right now. </a:t>
            </a:r>
          </a:p>
          <a:p>
            <a:endParaRPr lang="en-US" dirty="0"/>
          </a:p>
          <a:p>
            <a:r>
              <a:rPr lang="en-US" dirty="0" smtClean="0"/>
              <a:t>Hand out the </a:t>
            </a:r>
            <a:r>
              <a:rPr lang="en-US" i="1" dirty="0" smtClean="0"/>
              <a:t>Sexual Health Resources</a:t>
            </a:r>
            <a:r>
              <a:rPr lang="en-US" dirty="0" smtClean="0"/>
              <a:t>.  Give information about where teens can get birth control in your</a:t>
            </a:r>
          </a:p>
          <a:p>
            <a:r>
              <a:rPr lang="en-US" dirty="0"/>
              <a:t>c</a:t>
            </a:r>
            <a:r>
              <a:rPr lang="en-US" dirty="0" smtClean="0"/>
              <a:t>ommunity, including whether it is confidential and free.</a:t>
            </a:r>
          </a:p>
          <a:p>
            <a:endParaRPr lang="en-US" dirty="0"/>
          </a:p>
          <a:p>
            <a:endParaRPr lang="en-US" dirty="0" smtClean="0"/>
          </a:p>
          <a:p>
            <a:r>
              <a:rPr lang="en-US" sz="2400" dirty="0" smtClean="0"/>
              <a:t>We are learning about birth control because birth control is great at preventing pregnancy.  </a:t>
            </a:r>
            <a:r>
              <a:rPr lang="en-US" sz="2400" dirty="0" smtClean="0">
                <a:solidFill>
                  <a:srgbClr val="FF0000"/>
                </a:solidFill>
              </a:rPr>
              <a:t>Gay, lesbian, bisexual, and straight teens all need to learn about birth control and STD prevention.  </a:t>
            </a:r>
          </a:p>
          <a:p>
            <a:endParaRPr lang="en-US" sz="2400" dirty="0">
              <a:solidFill>
                <a:srgbClr val="FF0000"/>
              </a:solidFill>
            </a:endParaRPr>
          </a:p>
          <a:p>
            <a:r>
              <a:rPr lang="en-US" sz="2400" dirty="0" smtClean="0">
                <a:solidFill>
                  <a:srgbClr val="FF0000"/>
                </a:solidFill>
              </a:rPr>
              <a:t>Some students need to know about how to prevent pregnancy right now because they’re having vaginal intercourse, or they will in the next few years.</a:t>
            </a:r>
          </a:p>
          <a:p>
            <a:endParaRPr lang="en-US" dirty="0"/>
          </a:p>
          <a:p>
            <a:endParaRPr lang="en-US" dirty="0"/>
          </a:p>
        </p:txBody>
      </p:sp>
    </p:spTree>
    <p:extLst>
      <p:ext uri="{BB962C8B-B14F-4D97-AF65-F5344CB8AC3E}">
        <p14:creationId xmlns:p14="http://schemas.microsoft.com/office/powerpoint/2010/main" val="2989074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02368" y="950086"/>
            <a:ext cx="6768969" cy="5055835"/>
          </a:xfrm>
        </p:spPr>
      </p:pic>
    </p:spTree>
    <p:extLst>
      <p:ext uri="{BB962C8B-B14F-4D97-AF65-F5344CB8AC3E}">
        <p14:creationId xmlns:p14="http://schemas.microsoft.com/office/powerpoint/2010/main" val="3302403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210" y="457200"/>
            <a:ext cx="11155680" cy="6278642"/>
          </a:xfrm>
          <a:prstGeom prst="rect">
            <a:avLst/>
          </a:prstGeom>
          <a:noFill/>
        </p:spPr>
        <p:txBody>
          <a:bodyPr wrap="square" rtlCol="0">
            <a:spAutoFit/>
          </a:bodyPr>
          <a:lstStyle/>
          <a:p>
            <a:r>
              <a:rPr lang="en-US" dirty="0"/>
              <a:t>High School FLASH, 3</a:t>
            </a:r>
            <a:r>
              <a:rPr lang="en-US" baseline="30000" dirty="0"/>
              <a:t>rd</a:t>
            </a:r>
            <a:r>
              <a:rPr lang="en-US" dirty="0"/>
              <a:t> Edition</a:t>
            </a:r>
          </a:p>
          <a:p>
            <a:endParaRPr lang="en-US" dirty="0" smtClean="0"/>
          </a:p>
          <a:p>
            <a:r>
              <a:rPr lang="en-US" dirty="0" smtClean="0"/>
              <a:t>Condom information, condom pictures, </a:t>
            </a:r>
          </a:p>
          <a:p>
            <a:r>
              <a:rPr lang="en-US" dirty="0" smtClean="0"/>
              <a:t>condom demonstration, condom practice.  </a:t>
            </a:r>
          </a:p>
          <a:p>
            <a:endParaRPr lang="en-US" dirty="0"/>
          </a:p>
          <a:p>
            <a:r>
              <a:rPr lang="en-US" sz="2400" b="1" dirty="0" smtClean="0"/>
              <a:t>Warm Up</a:t>
            </a:r>
          </a:p>
          <a:p>
            <a:endParaRPr lang="en-US" dirty="0"/>
          </a:p>
          <a:p>
            <a:r>
              <a:rPr lang="en-US" dirty="0" smtClean="0"/>
              <a:t>Choose one of the following statements and write 1 or 2 </a:t>
            </a:r>
          </a:p>
          <a:p>
            <a:r>
              <a:rPr lang="en-US" dirty="0"/>
              <a:t>s</a:t>
            </a:r>
            <a:r>
              <a:rPr lang="en-US" dirty="0" smtClean="0"/>
              <a:t>entences about why you agree with it.</a:t>
            </a:r>
          </a:p>
          <a:p>
            <a:endParaRPr lang="en-US" dirty="0"/>
          </a:p>
          <a:p>
            <a:r>
              <a:rPr lang="en-US" dirty="0" smtClean="0"/>
              <a:t>Condoms are easy to get and easy to use.</a:t>
            </a:r>
          </a:p>
          <a:p>
            <a:endParaRPr lang="en-US" dirty="0"/>
          </a:p>
          <a:p>
            <a:r>
              <a:rPr lang="en-US" dirty="0" smtClean="0"/>
              <a:t>One great thing about condoms is that they prevent</a:t>
            </a:r>
          </a:p>
          <a:p>
            <a:r>
              <a:rPr lang="en-US" dirty="0"/>
              <a:t>b</a:t>
            </a:r>
            <a:r>
              <a:rPr lang="en-US" dirty="0" smtClean="0"/>
              <a:t>oth pregnancy and STD’s.</a:t>
            </a:r>
          </a:p>
          <a:p>
            <a:endParaRPr lang="en-US" dirty="0"/>
          </a:p>
          <a:p>
            <a:r>
              <a:rPr lang="en-US" dirty="0" smtClean="0"/>
              <a:t>When I have sex, I will use condoms.</a:t>
            </a:r>
          </a:p>
          <a:p>
            <a:endParaRPr lang="en-US" dirty="0"/>
          </a:p>
          <a:p>
            <a:endParaRPr lang="en-US" dirty="0" smtClean="0"/>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93468" y="596890"/>
            <a:ext cx="7194173" cy="5328048"/>
          </a:xfrm>
          <a:prstGeom prst="rect">
            <a:avLst/>
          </a:prstGeom>
        </p:spPr>
      </p:pic>
    </p:spTree>
    <p:extLst>
      <p:ext uri="{BB962C8B-B14F-4D97-AF65-F5344CB8AC3E}">
        <p14:creationId xmlns:p14="http://schemas.microsoft.com/office/powerpoint/2010/main" val="4174774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 y="320040"/>
            <a:ext cx="6732270" cy="6186309"/>
          </a:xfrm>
          <a:prstGeom prst="rect">
            <a:avLst/>
          </a:prstGeom>
          <a:noFill/>
        </p:spPr>
        <p:txBody>
          <a:bodyPr wrap="square" rtlCol="0">
            <a:spAutoFit/>
          </a:bodyPr>
          <a:lstStyle/>
          <a:p>
            <a:pPr algn="ctr"/>
            <a:r>
              <a:rPr lang="en-US" dirty="0"/>
              <a:t>High School FLASH, 3</a:t>
            </a:r>
            <a:r>
              <a:rPr lang="en-US" baseline="30000" dirty="0"/>
              <a:t>rd</a:t>
            </a:r>
            <a:r>
              <a:rPr lang="en-US" dirty="0"/>
              <a:t> Edition</a:t>
            </a:r>
          </a:p>
          <a:p>
            <a:endParaRPr lang="en-US" dirty="0" smtClean="0"/>
          </a:p>
          <a:p>
            <a:pPr marL="342900" indent="-342900">
              <a:buAutoNum type="arabicPeriod" startAt="4"/>
            </a:pPr>
            <a:r>
              <a:rPr lang="en-US" sz="2400" dirty="0" smtClean="0"/>
              <a:t>Discuss the effectiveness of condoms</a:t>
            </a:r>
          </a:p>
          <a:p>
            <a:r>
              <a:rPr lang="en-US" sz="2400" dirty="0"/>
              <a:t> </a:t>
            </a:r>
            <a:r>
              <a:rPr lang="en-US" sz="2400" dirty="0" smtClean="0"/>
              <a:t>      A condom is a thin stretchy cover that is worn over the penis.  </a:t>
            </a:r>
            <a:r>
              <a:rPr lang="en-US" sz="2400" dirty="0" smtClean="0">
                <a:solidFill>
                  <a:srgbClr val="FF0000"/>
                </a:solidFill>
              </a:rPr>
              <a:t>It can be used during oral, anal or vaginal sex.</a:t>
            </a:r>
            <a:r>
              <a:rPr lang="en-US" sz="2400" dirty="0" smtClean="0"/>
              <a:t>  It greatly lowers the chance of giving or getting HIV or another STD. </a:t>
            </a:r>
          </a:p>
          <a:p>
            <a:endParaRPr lang="en-US" sz="2400" dirty="0" smtClean="0"/>
          </a:p>
          <a:p>
            <a:pPr marL="342900" indent="-342900">
              <a:buAutoNum type="arabicPeriod" startAt="5"/>
            </a:pPr>
            <a:r>
              <a:rPr lang="en-US" sz="2400" dirty="0" smtClean="0">
                <a:solidFill>
                  <a:srgbClr val="FF0000"/>
                </a:solidFill>
              </a:rPr>
              <a:t>Demonstrate correct condom use and have students practice</a:t>
            </a:r>
          </a:p>
          <a:p>
            <a:r>
              <a:rPr lang="en-US" sz="2400" dirty="0"/>
              <a:t> </a:t>
            </a:r>
            <a:r>
              <a:rPr lang="en-US" sz="2400" dirty="0" smtClean="0"/>
              <a:t>      Do not demonstrate with fruit or vegetables, as some people find this offensive</a:t>
            </a:r>
            <a:r>
              <a:rPr lang="en-US" sz="2400" dirty="0" smtClean="0">
                <a:solidFill>
                  <a:srgbClr val="FF0000"/>
                </a:solidFill>
              </a:rPr>
              <a:t>….</a:t>
            </a:r>
          </a:p>
          <a:p>
            <a:endParaRPr lang="en-US" sz="2400" dirty="0">
              <a:solidFill>
                <a:srgbClr val="FF0000"/>
              </a:solidFill>
            </a:endParaRPr>
          </a:p>
          <a:p>
            <a:r>
              <a:rPr lang="en-US" sz="2400" dirty="0" smtClean="0"/>
              <a:t>6.  </a:t>
            </a:r>
            <a:r>
              <a:rPr lang="en-US" sz="2400" dirty="0" smtClean="0">
                <a:solidFill>
                  <a:srgbClr val="FF0000"/>
                </a:solidFill>
              </a:rPr>
              <a:t>Demonstrate correct use of female condom</a:t>
            </a:r>
          </a:p>
          <a:p>
            <a:endParaRPr lang="en-US" dirty="0"/>
          </a:p>
          <a:p>
            <a:endParaRPr lang="en-US" dirty="0" smtClean="0"/>
          </a:p>
          <a:p>
            <a:pPr marL="342900" indent="-342900">
              <a:buAutoNum type="arabicPeriod" startAt="4"/>
            </a:pPr>
            <a:endParaRPr lang="en-US" dirty="0" smtClean="0"/>
          </a:p>
          <a:p>
            <a:pPr marL="342900" indent="-342900">
              <a:buAutoNum type="arabicPeriod" startAt="4"/>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21963" y="879405"/>
            <a:ext cx="6949440" cy="5190631"/>
          </a:xfrm>
          <a:prstGeom prst="rect">
            <a:avLst/>
          </a:prstGeom>
        </p:spPr>
      </p:pic>
    </p:spTree>
    <p:extLst>
      <p:ext uri="{BB962C8B-B14F-4D97-AF65-F5344CB8AC3E}">
        <p14:creationId xmlns:p14="http://schemas.microsoft.com/office/powerpoint/2010/main" val="1639274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aynsumthn.files.wordpress.com/2013/03/itsperfn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98" y="107004"/>
            <a:ext cx="8745098" cy="655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98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1450" y="994897"/>
            <a:ext cx="6712529" cy="501367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51412" y="982938"/>
            <a:ext cx="6726220" cy="5023905"/>
          </a:xfrm>
          <a:prstGeom prst="rect">
            <a:avLst/>
          </a:prstGeom>
        </p:spPr>
      </p:pic>
    </p:spTree>
    <p:extLst>
      <p:ext uri="{BB962C8B-B14F-4D97-AF65-F5344CB8AC3E}">
        <p14:creationId xmlns:p14="http://schemas.microsoft.com/office/powerpoint/2010/main" val="567483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06675"/>
          </a:xfrm>
        </p:spPr>
        <p:txBody>
          <a:bodyPr>
            <a:normAutofit fontScale="90000"/>
          </a:bodyPr>
          <a:lstStyle/>
          <a:p>
            <a:r>
              <a:rPr lang="en-US" b="1" dirty="0" smtClean="0"/>
              <a:t>F.L.A.S.H.: Family Life and Sexual Health Grades 5-6, 7-8, 9-10,And 11-12</a:t>
            </a:r>
            <a:r>
              <a:rPr lang="en-US" dirty="0" smtClean="0"/>
              <a:t/>
            </a:r>
            <a:br>
              <a:rPr lang="en-US" dirty="0" smtClean="0"/>
            </a:br>
            <a:r>
              <a:rPr lang="en-US" i="1" dirty="0" smtClean="0"/>
              <a:t>Elizabeth Reis, M.A.   Seattle-King County Department of Public Health, Seattle, WA</a:t>
            </a:r>
            <a:r>
              <a:rPr lang="en-US" dirty="0" smtClean="0"/>
              <a:t/>
            </a:r>
            <a:br>
              <a:rPr lang="en-US" dirty="0" smtClean="0"/>
            </a:br>
            <a:endParaRPr lang="en-US" dirty="0"/>
          </a:p>
        </p:txBody>
      </p:sp>
      <p:sp>
        <p:nvSpPr>
          <p:cNvPr id="3" name="Content Placeholder 2"/>
          <p:cNvSpPr>
            <a:spLocks noGrp="1"/>
          </p:cNvSpPr>
          <p:nvPr>
            <p:ph idx="1"/>
          </p:nvPr>
        </p:nvSpPr>
        <p:spPr>
          <a:xfrm>
            <a:off x="838200" y="2971800"/>
            <a:ext cx="10515600" cy="3205162"/>
          </a:xfrm>
        </p:spPr>
        <p:txBody>
          <a:bodyPr>
            <a:normAutofit/>
          </a:bodyPr>
          <a:lstStyle/>
          <a:p>
            <a:r>
              <a:rPr lang="en-US" dirty="0" smtClean="0">
                <a:hlinkClick r:id="rId3"/>
              </a:rPr>
              <a:t>SIECUS Report: Sexual Orientation , V.26  N.4</a:t>
            </a:r>
            <a:r>
              <a:rPr lang="en-US" dirty="0" smtClean="0"/>
              <a:t/>
            </a:r>
            <a:br>
              <a:rPr lang="en-US" dirty="0" smtClean="0"/>
            </a:br>
            <a:r>
              <a:rPr lang="en-US" dirty="0" smtClean="0"/>
              <a:t>www.siecus.org, 14 Mar 2000 </a:t>
            </a:r>
            <a:r>
              <a:rPr lang="en-US" dirty="0" smtClean="0">
                <a:hlinkClick r:id="rId4"/>
              </a:rPr>
              <a:t>[cached]</a:t>
            </a:r>
            <a:r>
              <a:rPr lang="en-US" dirty="0" smtClean="0"/>
              <a:t>These pieces include "A Guide to Teaching Actively About Sexual Orientation" by Beth Reis of the Seattle-King Country Department of Public Health in Seattle </a:t>
            </a:r>
            <a:endParaRPr lang="en-US" dirty="0"/>
          </a:p>
        </p:txBody>
      </p:sp>
    </p:spTree>
    <p:extLst>
      <p:ext uri="{BB962C8B-B14F-4D97-AF65-F5344CB8AC3E}">
        <p14:creationId xmlns:p14="http://schemas.microsoft.com/office/powerpoint/2010/main" val="2350969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74173"/>
            <a:ext cx="10515600" cy="3190009"/>
          </a:xfrm>
        </p:spPr>
        <p:txBody>
          <a:bodyPr/>
          <a:lstStyle/>
          <a:p>
            <a:r>
              <a:rPr lang="en-US" dirty="0" smtClean="0"/>
              <a:t>                                  </a:t>
            </a:r>
            <a:r>
              <a:rPr lang="en-US" dirty="0" smtClean="0">
                <a:solidFill>
                  <a:srgbClr val="FF0000"/>
                </a:solidFill>
              </a:rPr>
              <a:t>Elizabeth (Beth) Reis</a:t>
            </a:r>
            <a:endParaRPr lang="en-US" dirty="0">
              <a:solidFill>
                <a:srgbClr val="FF0000"/>
              </a:solidFill>
            </a:endParaRPr>
          </a:p>
        </p:txBody>
      </p:sp>
    </p:spTree>
    <p:extLst>
      <p:ext uri="{BB962C8B-B14F-4D97-AF65-F5344CB8AC3E}">
        <p14:creationId xmlns:p14="http://schemas.microsoft.com/office/powerpoint/2010/main" val="2873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8" y="0"/>
            <a:ext cx="5122333"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669" y="446808"/>
            <a:ext cx="5974773" cy="5974773"/>
          </a:xfrm>
          <a:prstGeom prst="rect">
            <a:avLst/>
          </a:prstGeom>
        </p:spPr>
      </p:pic>
      <p:sp>
        <p:nvSpPr>
          <p:cNvPr id="4" name="TextBox 3"/>
          <p:cNvSpPr txBox="1"/>
          <p:nvPr/>
        </p:nvSpPr>
        <p:spPr>
          <a:xfrm>
            <a:off x="6650182" y="3792682"/>
            <a:ext cx="1600200" cy="954107"/>
          </a:xfrm>
          <a:prstGeom prst="rect">
            <a:avLst/>
          </a:prstGeom>
          <a:noFill/>
        </p:spPr>
        <p:txBody>
          <a:bodyPr wrap="square" rtlCol="0">
            <a:spAutoFit/>
          </a:bodyPr>
          <a:lstStyle/>
          <a:p>
            <a:r>
              <a:rPr lang="en-US" sz="2800" dirty="0" smtClean="0"/>
              <a:t>Brett </a:t>
            </a:r>
            <a:r>
              <a:rPr lang="en-US" sz="2800" dirty="0" err="1" smtClean="0"/>
              <a:t>Niessen</a:t>
            </a:r>
            <a:endParaRPr lang="en-US" sz="2800" dirty="0"/>
          </a:p>
        </p:txBody>
      </p:sp>
    </p:spTree>
    <p:extLst>
      <p:ext uri="{BB962C8B-B14F-4D97-AF65-F5344CB8AC3E}">
        <p14:creationId xmlns:p14="http://schemas.microsoft.com/office/powerpoint/2010/main" val="3429756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564714" y="866200"/>
            <a:ext cx="6859869" cy="5123730"/>
          </a:xfrm>
        </p:spPr>
      </p:pic>
    </p:spTree>
    <p:extLst>
      <p:ext uri="{BB962C8B-B14F-4D97-AF65-F5344CB8AC3E}">
        <p14:creationId xmlns:p14="http://schemas.microsoft.com/office/powerpoint/2010/main" val="2364028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9546" y="67948"/>
            <a:ext cx="5071582" cy="67900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136" y="354062"/>
            <a:ext cx="3043022" cy="31536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136" y="3616036"/>
            <a:ext cx="3010334" cy="3010334"/>
          </a:xfrm>
          <a:prstGeom prst="rect">
            <a:avLst/>
          </a:prstGeom>
        </p:spPr>
      </p:pic>
      <p:sp>
        <p:nvSpPr>
          <p:cNvPr id="3" name="TextBox 2"/>
          <p:cNvSpPr txBox="1"/>
          <p:nvPr/>
        </p:nvSpPr>
        <p:spPr>
          <a:xfrm>
            <a:off x="6172200" y="1558636"/>
            <a:ext cx="1537855" cy="461665"/>
          </a:xfrm>
          <a:prstGeom prst="rect">
            <a:avLst/>
          </a:prstGeom>
          <a:noFill/>
        </p:spPr>
        <p:txBody>
          <a:bodyPr wrap="square" rtlCol="0">
            <a:spAutoFit/>
          </a:bodyPr>
          <a:lstStyle/>
          <a:p>
            <a:r>
              <a:rPr lang="en-US" sz="2400" dirty="0" smtClean="0"/>
              <a:t>Kari </a:t>
            </a:r>
            <a:r>
              <a:rPr lang="en-US" sz="2400" dirty="0" err="1" smtClean="0"/>
              <a:t>Kesler</a:t>
            </a:r>
            <a:endParaRPr lang="en-US" sz="2400" dirty="0"/>
          </a:p>
        </p:txBody>
      </p:sp>
      <p:sp>
        <p:nvSpPr>
          <p:cNvPr id="7" name="Right Arrow 6"/>
          <p:cNvSpPr/>
          <p:nvPr/>
        </p:nvSpPr>
        <p:spPr>
          <a:xfrm>
            <a:off x="6496591" y="1927967"/>
            <a:ext cx="1012919" cy="490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64382" y="4696691"/>
            <a:ext cx="1745673" cy="830997"/>
          </a:xfrm>
          <a:prstGeom prst="rect">
            <a:avLst/>
          </a:prstGeom>
          <a:noFill/>
        </p:spPr>
        <p:txBody>
          <a:bodyPr wrap="square" rtlCol="0">
            <a:spAutoFit/>
          </a:bodyPr>
          <a:lstStyle/>
          <a:p>
            <a:r>
              <a:rPr lang="en-US" sz="2400" dirty="0" smtClean="0"/>
              <a:t>Becky </a:t>
            </a:r>
            <a:r>
              <a:rPr lang="en-US" sz="2400" dirty="0" err="1" smtClean="0"/>
              <a:t>Reitzes</a:t>
            </a:r>
            <a:endParaRPr lang="en-US" sz="2400" dirty="0"/>
          </a:p>
        </p:txBody>
      </p:sp>
      <p:sp>
        <p:nvSpPr>
          <p:cNvPr id="9" name="Right Arrow 8"/>
          <p:cNvSpPr/>
          <p:nvPr/>
        </p:nvSpPr>
        <p:spPr>
          <a:xfrm>
            <a:off x="6382291" y="5424054"/>
            <a:ext cx="968303" cy="477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320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973" y="509155"/>
            <a:ext cx="10432473" cy="5909310"/>
          </a:xfrm>
          <a:prstGeom prst="rect">
            <a:avLst/>
          </a:prstGeom>
          <a:noFill/>
        </p:spPr>
        <p:txBody>
          <a:bodyPr wrap="square" rtlCol="0">
            <a:spAutoFit/>
          </a:bodyPr>
          <a:lstStyle/>
          <a:p>
            <a:r>
              <a:rPr lang="en-US" dirty="0" smtClean="0"/>
              <a:t>Family Life and Sexual Health, Grades 4, 5, and 6, Lesson 2				F.L.A.S.H.</a:t>
            </a:r>
          </a:p>
          <a:p>
            <a:endParaRPr lang="en-US" dirty="0"/>
          </a:p>
          <a:p>
            <a:r>
              <a:rPr lang="en-US" b="1" dirty="0" smtClean="0"/>
              <a:t>Activity</a:t>
            </a:r>
          </a:p>
          <a:p>
            <a:endParaRPr lang="en-US" dirty="0"/>
          </a:p>
          <a:p>
            <a:pPr marL="342900" indent="-342900">
              <a:buAutoNum type="arabicPeriod"/>
            </a:pPr>
            <a:r>
              <a:rPr lang="en-US" b="1" dirty="0" smtClean="0"/>
              <a:t>Explain that this lesson will help students explain what families are </a:t>
            </a:r>
            <a:r>
              <a:rPr lang="en-US" b="1" i="1" dirty="0" smtClean="0"/>
              <a:t>for,</a:t>
            </a:r>
            <a:r>
              <a:rPr lang="en-US" b="1" dirty="0" smtClean="0"/>
              <a:t> and how they (your students)</a:t>
            </a:r>
          </a:p>
          <a:p>
            <a:r>
              <a:rPr lang="en-US" b="1" dirty="0" smtClean="0"/>
              <a:t>      </a:t>
            </a:r>
            <a:r>
              <a:rPr lang="en-US" b="1" i="1" dirty="0" smtClean="0"/>
              <a:t>contribute</a:t>
            </a:r>
            <a:r>
              <a:rPr lang="en-US" b="1" dirty="0" smtClean="0"/>
              <a:t> to their own families.</a:t>
            </a:r>
          </a:p>
          <a:p>
            <a:endParaRPr lang="en-US" dirty="0" smtClean="0"/>
          </a:p>
          <a:p>
            <a:pPr marL="342900" indent="-342900">
              <a:buAutoNum type="arabicPeriod" startAt="2"/>
            </a:pPr>
            <a:r>
              <a:rPr lang="en-US" b="1" dirty="0" smtClean="0"/>
              <a:t>Define family.</a:t>
            </a:r>
          </a:p>
          <a:p>
            <a:endParaRPr lang="en-US" dirty="0"/>
          </a:p>
          <a:p>
            <a:r>
              <a:rPr lang="en-US" dirty="0"/>
              <a:t> </a:t>
            </a:r>
            <a:r>
              <a:rPr lang="en-US" dirty="0" smtClean="0"/>
              <a:t>      </a:t>
            </a:r>
            <a:r>
              <a:rPr lang="en-US" i="1" dirty="0" smtClean="0"/>
              <a:t>A family is two or more people who love and take care of each other.  Usually they are related and/or live       </a:t>
            </a:r>
          </a:p>
          <a:p>
            <a:r>
              <a:rPr lang="en-US" i="1" dirty="0" smtClean="0"/>
              <a:t>       together.   Families come in all shapes, sizes and descriptions.</a:t>
            </a:r>
            <a:endParaRPr lang="en-US" i="1" dirty="0"/>
          </a:p>
          <a:p>
            <a:endParaRPr lang="en-US" dirty="0"/>
          </a:p>
          <a:p>
            <a:pPr marL="342900" indent="-342900">
              <a:buAutoNum type="arabicPeriod" startAt="3"/>
            </a:pPr>
            <a:r>
              <a:rPr lang="en-US" b="1" dirty="0" smtClean="0"/>
              <a:t>OPTIONAL:  Show the 35-minute documentary film </a:t>
            </a:r>
            <a:r>
              <a:rPr lang="en-US" b="1" i="1" dirty="0" smtClean="0"/>
              <a:t>That’s A Family </a:t>
            </a:r>
            <a:r>
              <a:rPr lang="en-US" b="1" dirty="0" smtClean="0"/>
              <a:t>and discuss it.</a:t>
            </a:r>
          </a:p>
          <a:p>
            <a:endParaRPr lang="en-US" dirty="0"/>
          </a:p>
          <a:p>
            <a:r>
              <a:rPr lang="en-US" dirty="0" smtClean="0"/>
              <a:t>      The film tells the stories, in their own words, of children in families with parents of different races or      </a:t>
            </a:r>
          </a:p>
          <a:p>
            <a:r>
              <a:rPr lang="en-US" dirty="0" smtClean="0"/>
              <a:t>       religions, divorced parents, a single parent, </a:t>
            </a:r>
            <a:r>
              <a:rPr lang="en-US" dirty="0" smtClean="0">
                <a:solidFill>
                  <a:srgbClr val="FF0000"/>
                </a:solidFill>
              </a:rPr>
              <a:t>gay or lesbian parents</a:t>
            </a:r>
            <a:r>
              <a:rPr lang="en-US" dirty="0" smtClean="0"/>
              <a:t>, adoptive parents or grandparents as </a:t>
            </a:r>
            <a:endParaRPr lang="en-US" dirty="0"/>
          </a:p>
          <a:p>
            <a:r>
              <a:rPr lang="en-US" dirty="0" smtClean="0"/>
              <a:t>       guardians.</a:t>
            </a:r>
          </a:p>
          <a:p>
            <a:endParaRPr lang="en-US" dirty="0" smtClean="0"/>
          </a:p>
          <a:p>
            <a:r>
              <a:rPr lang="en-US" dirty="0" smtClean="0"/>
              <a:t>       </a:t>
            </a:r>
            <a:r>
              <a:rPr lang="en-US" dirty="0" smtClean="0">
                <a:solidFill>
                  <a:srgbClr val="FF0000"/>
                </a:solidFill>
              </a:rPr>
              <a:t>The film also does not introduce every </a:t>
            </a:r>
            <a:r>
              <a:rPr lang="en-US" i="1" dirty="0" smtClean="0">
                <a:solidFill>
                  <a:srgbClr val="FF0000"/>
                </a:solidFill>
              </a:rPr>
              <a:t>configuration</a:t>
            </a:r>
            <a:r>
              <a:rPr lang="en-US" dirty="0" smtClean="0">
                <a:solidFill>
                  <a:srgbClr val="FF0000"/>
                </a:solidFill>
              </a:rPr>
              <a:t> of family.  Discuss which types of families were</a:t>
            </a:r>
          </a:p>
          <a:p>
            <a:r>
              <a:rPr lang="en-US" dirty="0" smtClean="0">
                <a:solidFill>
                  <a:srgbClr val="FF0000"/>
                </a:solidFill>
              </a:rPr>
              <a:t>        not portrayed (two-biological parent families</a:t>
            </a:r>
            <a:r>
              <a:rPr lang="en-US" dirty="0" smtClean="0"/>
              <a:t>, foster families  and group homes,  couples without </a:t>
            </a:r>
          </a:p>
          <a:p>
            <a:r>
              <a:rPr lang="en-US" dirty="0" smtClean="0"/>
              <a:t>        children, bigger and extended families living together). </a:t>
            </a:r>
            <a:endParaRPr lang="en-US" dirty="0"/>
          </a:p>
        </p:txBody>
      </p:sp>
      <p:cxnSp>
        <p:nvCxnSpPr>
          <p:cNvPr id="5" name="Straight Connector 4"/>
          <p:cNvCxnSpPr/>
          <p:nvPr/>
        </p:nvCxnSpPr>
        <p:spPr>
          <a:xfrm>
            <a:off x="820882" y="1350818"/>
            <a:ext cx="9840191" cy="0"/>
          </a:xfrm>
          <a:prstGeom prst="line">
            <a:avLst/>
          </a:prstGeom>
        </p:spPr>
        <p:style>
          <a:lnRef idx="1">
            <a:schemeClr val="dk1"/>
          </a:lnRef>
          <a:fillRef idx="0">
            <a:schemeClr val="dk1"/>
          </a:fillRef>
          <a:effectRef idx="0">
            <a:schemeClr val="dk1"/>
          </a:effectRef>
          <a:fontRef idx="minor">
            <a:schemeClr val="tx1"/>
          </a:fontRef>
        </p:style>
      </p:cxnSp>
      <p:sp>
        <p:nvSpPr>
          <p:cNvPr id="7" name="Oval 6"/>
          <p:cNvSpPr/>
          <p:nvPr/>
        </p:nvSpPr>
        <p:spPr>
          <a:xfrm>
            <a:off x="1091045" y="564226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380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055" y="436418"/>
            <a:ext cx="10515600" cy="5724644"/>
          </a:xfrm>
          <a:prstGeom prst="rect">
            <a:avLst/>
          </a:prstGeom>
          <a:noFill/>
        </p:spPr>
        <p:txBody>
          <a:bodyPr wrap="square" rtlCol="0">
            <a:spAutoFit/>
          </a:bodyPr>
          <a:lstStyle/>
          <a:p>
            <a:r>
              <a:rPr lang="en-US" dirty="0"/>
              <a:t>Family Life and Sexual Health, Grades 4, 5, and 6, Lesson </a:t>
            </a:r>
            <a:r>
              <a:rPr lang="en-US" dirty="0" smtClean="0"/>
              <a:t>9</a:t>
            </a:r>
            <a:r>
              <a:rPr lang="en-US" dirty="0"/>
              <a:t>				F.L.A.S.H.</a:t>
            </a:r>
          </a:p>
          <a:p>
            <a:endParaRPr lang="en-US" dirty="0" smtClean="0"/>
          </a:p>
          <a:p>
            <a:endParaRPr lang="en-US" dirty="0" smtClean="0"/>
          </a:p>
          <a:p>
            <a:r>
              <a:rPr lang="en-US" sz="2400" b="1" dirty="0" smtClean="0"/>
              <a:t>Crushes and attractions may begin (both) </a:t>
            </a:r>
            <a:r>
              <a:rPr lang="en-US" sz="2400" dirty="0" smtClean="0"/>
              <a:t>– Explain that although kindergartners may get crushes, too, they may feel more intense at puberty.  It is the feeling of really wanting someone to like you.  Of having your tummy feel funny when they walk in the room or when you hear their voice.  Everybody will feel this eventually, but some people will notice it at this age and others may not notice those kinds of feelings until middle school, high school or even later.  </a:t>
            </a:r>
            <a:r>
              <a:rPr lang="en-US" sz="2400" dirty="0" smtClean="0">
                <a:solidFill>
                  <a:srgbClr val="FF0000"/>
                </a:solidFill>
              </a:rPr>
              <a:t>A person may have crushes on people of their own sex, the other sex or both.  It may or may not predict how they will feel when they’re grown.  That is, really liking someone of a different sex doesn’t necessarily mean you will eventually figure out that you are a heterosexual (straight).  And, likewise, really liking someone of your own sex doesn’t necessarily mean that you will eventually figure out that you are gay or lesbian.  It often takes time to figure out.  There’s no rush.  </a:t>
            </a:r>
          </a:p>
          <a:p>
            <a:endParaRPr lang="en-US" sz="2400" dirty="0"/>
          </a:p>
        </p:txBody>
      </p:sp>
      <p:sp>
        <p:nvSpPr>
          <p:cNvPr id="4" name="Oval 3"/>
          <p:cNvSpPr/>
          <p:nvPr/>
        </p:nvSpPr>
        <p:spPr>
          <a:xfrm>
            <a:off x="806336" y="14859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368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632386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800100" y="529936"/>
            <a:ext cx="10675620" cy="7848302"/>
          </a:xfrm>
          <a:prstGeom prst="rect">
            <a:avLst/>
          </a:prstGeom>
          <a:noFill/>
        </p:spPr>
        <p:txBody>
          <a:bodyPr wrap="square" rtlCol="0">
            <a:spAutoFit/>
          </a:bodyPr>
          <a:lstStyle/>
          <a:p>
            <a:r>
              <a:rPr lang="en-US" dirty="0"/>
              <a:t>Family Life and Sexual Health, Grades 4, 5, and 6, Lesson </a:t>
            </a:r>
            <a:r>
              <a:rPr lang="en-US" dirty="0" smtClean="0"/>
              <a:t>12</a:t>
            </a:r>
            <a:r>
              <a:rPr lang="en-US" dirty="0"/>
              <a:t>				F.L.A.S.H.</a:t>
            </a:r>
          </a:p>
          <a:p>
            <a:endParaRPr lang="en-US" dirty="0" smtClean="0"/>
          </a:p>
          <a:p>
            <a:r>
              <a:rPr lang="en-US" b="1" dirty="0" smtClean="0"/>
              <a:t>Reproductive System Worksheet 4 </a:t>
            </a:r>
            <a:r>
              <a:rPr lang="en-US" dirty="0" smtClean="0"/>
              <a:t> (words that students are to know the correct definition of)</a:t>
            </a:r>
          </a:p>
          <a:p>
            <a:endParaRPr lang="en-US" dirty="0"/>
          </a:p>
          <a:p>
            <a:pPr marL="342900" indent="-342900">
              <a:buAutoNum type="alphaLcPeriod"/>
            </a:pPr>
            <a:r>
              <a:rPr lang="en-US" dirty="0" smtClean="0"/>
              <a:t>Circumcision                                                            Some of the definitions:</a:t>
            </a:r>
          </a:p>
          <a:p>
            <a:pPr marL="342900" indent="-342900">
              <a:buAutoNum type="alphaLcPeriod"/>
            </a:pPr>
            <a:r>
              <a:rPr lang="en-US" dirty="0" smtClean="0"/>
              <a:t>Conception					</a:t>
            </a:r>
          </a:p>
          <a:p>
            <a:pPr marL="342900" indent="-342900">
              <a:buAutoNum type="alphaLcPeriod"/>
            </a:pPr>
            <a:r>
              <a:rPr lang="en-US" dirty="0" smtClean="0"/>
              <a:t>Ejaculation					The penis or clitoris filling with blood and getting</a:t>
            </a:r>
          </a:p>
          <a:p>
            <a:pPr marL="342900" indent="-342900">
              <a:buAutoNum type="alphaLcPeriod"/>
            </a:pPr>
            <a:r>
              <a:rPr lang="en-US" dirty="0" smtClean="0"/>
              <a:t>Erection					harder and larger.</a:t>
            </a:r>
          </a:p>
          <a:p>
            <a:pPr marL="342900" indent="-342900">
              <a:buAutoNum type="alphaLcPeriod"/>
            </a:pPr>
            <a:r>
              <a:rPr lang="en-US" dirty="0" smtClean="0"/>
              <a:t>Fertilization					</a:t>
            </a:r>
          </a:p>
          <a:p>
            <a:pPr marL="342900" indent="-342900">
              <a:buAutoNum type="alphaLcPeriod"/>
            </a:pPr>
            <a:r>
              <a:rPr lang="en-US" dirty="0" smtClean="0"/>
              <a:t>Genitals					The penis being inside the vagina.</a:t>
            </a:r>
          </a:p>
          <a:p>
            <a:pPr marL="342900" indent="-342900">
              <a:buAutoNum type="alphaLcPeriod"/>
            </a:pPr>
            <a:r>
              <a:rPr lang="en-US" dirty="0" smtClean="0"/>
              <a:t>Implantation					</a:t>
            </a:r>
          </a:p>
          <a:p>
            <a:pPr marL="342900" indent="-342900">
              <a:buAutoNum type="alphaLcPeriod"/>
            </a:pPr>
            <a:r>
              <a:rPr lang="en-US" dirty="0" smtClean="0"/>
              <a:t>Intercourse					Semen coming out of the penis.</a:t>
            </a:r>
          </a:p>
          <a:p>
            <a:pPr marL="342900" indent="-342900">
              <a:buAutoNum type="alphaLcPeriod"/>
            </a:pPr>
            <a:r>
              <a:rPr lang="en-US" dirty="0" smtClean="0"/>
              <a:t>Menstruation</a:t>
            </a:r>
          </a:p>
          <a:p>
            <a:pPr marL="342900" indent="-342900">
              <a:buAutoNum type="alphaLcPeriod"/>
            </a:pPr>
            <a:r>
              <a:rPr lang="en-US" dirty="0" smtClean="0"/>
              <a:t>Nocturnal emission				Ejaculation during sleep (sometimes called “having a </a:t>
            </a:r>
          </a:p>
          <a:p>
            <a:pPr marL="342900" indent="-342900">
              <a:buAutoNum type="alphaLcPeriod"/>
            </a:pPr>
            <a:r>
              <a:rPr lang="en-US" dirty="0" smtClean="0"/>
              <a:t>Ovulation					wet dream”)</a:t>
            </a:r>
          </a:p>
          <a:p>
            <a:pPr marL="342900" indent="-342900">
              <a:buAutoNum type="alphaLcPeriod"/>
            </a:pPr>
            <a:r>
              <a:rPr lang="en-US" dirty="0" smtClean="0"/>
              <a:t>Ovum</a:t>
            </a:r>
          </a:p>
          <a:p>
            <a:pPr marL="342900" indent="-342900">
              <a:buAutoNum type="alphaLcPeriod"/>
            </a:pPr>
            <a:r>
              <a:rPr lang="en-US" dirty="0" smtClean="0"/>
              <a:t>Pituitary</a:t>
            </a:r>
          </a:p>
          <a:p>
            <a:pPr marL="342900" indent="-342900">
              <a:buAutoNum type="alphaLcPeriod"/>
            </a:pPr>
            <a:r>
              <a:rPr lang="en-US" dirty="0" smtClean="0"/>
              <a:t>Puberty</a:t>
            </a:r>
          </a:p>
          <a:p>
            <a:pPr marL="342900" indent="-342900">
              <a:buAutoNum type="alphaLcPeriod"/>
            </a:pPr>
            <a:r>
              <a:rPr lang="en-US" dirty="0" smtClean="0"/>
              <a:t>Semen					</a:t>
            </a:r>
            <a:r>
              <a:rPr lang="en-US" dirty="0" smtClean="0">
                <a:solidFill>
                  <a:srgbClr val="FF0000"/>
                </a:solidFill>
              </a:rPr>
              <a:t>(Using these same words, students also play a</a:t>
            </a:r>
          </a:p>
          <a:p>
            <a:pPr marL="342900" indent="-342900">
              <a:buAutoNum type="alphaLcPeriod"/>
            </a:pPr>
            <a:r>
              <a:rPr lang="en-US" dirty="0" smtClean="0"/>
              <a:t>Sperm 					 </a:t>
            </a:r>
            <a:r>
              <a:rPr lang="en-US" dirty="0" smtClean="0">
                <a:solidFill>
                  <a:srgbClr val="FF0000"/>
                </a:solidFill>
              </a:rPr>
              <a:t>vocabulary bingo game!  How fun!)</a:t>
            </a:r>
          </a:p>
          <a:p>
            <a:pPr marL="342900" indent="-342900">
              <a:buAutoNum type="alphaLcPeriod"/>
            </a:pPr>
            <a:endParaRPr lang="en-US" dirty="0" smtClean="0"/>
          </a:p>
          <a:p>
            <a:pPr marL="342900" indent="-342900">
              <a:buAutoNum type="alphaLcPeriod"/>
            </a:pPr>
            <a:endParaRPr lang="en-US" dirty="0" smtClean="0"/>
          </a:p>
          <a:p>
            <a:pPr marL="342900" indent="-342900">
              <a:buAutoNum type="alphaLcPeriod"/>
            </a:pPr>
            <a:endParaRPr lang="en-US" dirty="0" smtClean="0"/>
          </a:p>
          <a:p>
            <a:pPr marL="342900" indent="-342900">
              <a:buAutoNum type="alphaLcPeriod"/>
            </a:pPr>
            <a:endParaRPr lang="en-US" dirty="0" smtClean="0"/>
          </a:p>
          <a:p>
            <a:pPr marL="342900" indent="-342900">
              <a:buAutoNum type="alphaLcPeriod"/>
            </a:pPr>
            <a:endParaRPr lang="en-US" dirty="0" smtClean="0"/>
          </a:p>
          <a:p>
            <a:endParaRPr lang="en-US" dirty="0"/>
          </a:p>
          <a:p>
            <a:endParaRPr lang="en-US" dirty="0"/>
          </a:p>
        </p:txBody>
      </p:sp>
    </p:spTree>
    <p:extLst>
      <p:ext uri="{BB962C8B-B14F-4D97-AF65-F5344CB8AC3E}">
        <p14:creationId xmlns:p14="http://schemas.microsoft.com/office/powerpoint/2010/main" val="1670592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1330036" y="415636"/>
            <a:ext cx="10027228" cy="3570208"/>
          </a:xfrm>
          <a:prstGeom prst="rect">
            <a:avLst/>
          </a:prstGeom>
          <a:noFill/>
        </p:spPr>
        <p:txBody>
          <a:bodyPr wrap="square" rtlCol="0">
            <a:spAutoFit/>
          </a:bodyPr>
          <a:lstStyle/>
          <a:p>
            <a:r>
              <a:rPr lang="en-US" dirty="0"/>
              <a:t>Family Life and Sexual Health, </a:t>
            </a:r>
            <a:r>
              <a:rPr lang="en-US" sz="2800" dirty="0"/>
              <a:t>Grade 7 and 8</a:t>
            </a:r>
            <a:r>
              <a:rPr lang="en-US" dirty="0"/>
              <a:t>, Lesson 14 </a:t>
            </a:r>
            <a:r>
              <a:rPr lang="en-US" b="1" dirty="0"/>
              <a:t>F.L.A.S.H.</a:t>
            </a:r>
          </a:p>
          <a:p>
            <a:endParaRPr lang="en-US" b="1" dirty="0" smtClean="0"/>
          </a:p>
          <a:p>
            <a:r>
              <a:rPr lang="en-US" b="1" dirty="0" smtClean="0"/>
              <a:t>Activities</a:t>
            </a:r>
            <a:r>
              <a:rPr lang="en-US" b="1" dirty="0"/>
              <a:t>:</a:t>
            </a:r>
          </a:p>
          <a:p>
            <a:r>
              <a:rPr lang="en-US" b="1" dirty="0"/>
              <a:t>1. Explain the relevance of today’s lesson.</a:t>
            </a:r>
          </a:p>
          <a:p>
            <a:r>
              <a:rPr lang="en-US" dirty="0"/>
              <a:t>Explain that today’s lesson is focusing on PEOPLE, not just teens, and emphasize that you are</a:t>
            </a:r>
          </a:p>
          <a:p>
            <a:r>
              <a:rPr lang="en-US" dirty="0"/>
              <a:t>not assuming that all your students - or even the majority - are having intercourse:</a:t>
            </a:r>
          </a:p>
          <a:p>
            <a:r>
              <a:rPr lang="en-US" i="1" dirty="0">
                <a:solidFill>
                  <a:srgbClr val="FF0000"/>
                </a:solidFill>
              </a:rPr>
              <a:t>Today's lesson is on birth control. We are doing this lesson for three reasons. Some people</a:t>
            </a:r>
          </a:p>
          <a:p>
            <a:r>
              <a:rPr lang="en-US" i="1" dirty="0">
                <a:solidFill>
                  <a:srgbClr val="FF0000"/>
                </a:solidFill>
              </a:rPr>
              <a:t>have intercourse in their teens. For them, knowing about birth control is important. That's one</a:t>
            </a:r>
          </a:p>
          <a:p>
            <a:r>
              <a:rPr lang="en-US" i="1" dirty="0">
                <a:solidFill>
                  <a:srgbClr val="FF0000"/>
                </a:solidFill>
              </a:rPr>
              <a:t>reason we're studying it. Other people choose not to have intercourse in their teens, but almost</a:t>
            </a:r>
          </a:p>
          <a:p>
            <a:r>
              <a:rPr lang="en-US" i="1" dirty="0">
                <a:solidFill>
                  <a:srgbClr val="FF0000"/>
                </a:solidFill>
              </a:rPr>
              <a:t>everyone - even those who wait until marriage or who are gay or lesbian - will have intercourse</a:t>
            </a:r>
          </a:p>
          <a:p>
            <a:r>
              <a:rPr lang="en-US" i="1" dirty="0">
                <a:solidFill>
                  <a:srgbClr val="FF0000"/>
                </a:solidFill>
              </a:rPr>
              <a:t>at some time in his or her life.</a:t>
            </a:r>
            <a:r>
              <a:rPr lang="en-US" i="1" dirty="0"/>
              <a:t> So, the second reason we're doing this is that most of you will</a:t>
            </a:r>
          </a:p>
          <a:p>
            <a:r>
              <a:rPr lang="en-US" i="1" dirty="0"/>
              <a:t>want to make decisions about birth control some day</a:t>
            </a:r>
            <a:r>
              <a:rPr lang="en-US" i="1" dirty="0" smtClean="0"/>
              <a:t>.</a:t>
            </a:r>
          </a:p>
        </p:txBody>
      </p:sp>
    </p:spTree>
    <p:extLst>
      <p:ext uri="{BB962C8B-B14F-4D97-AF65-F5344CB8AC3E}">
        <p14:creationId xmlns:p14="http://schemas.microsoft.com/office/powerpoint/2010/main" val="518963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288473" y="426027"/>
            <a:ext cx="9777845" cy="4801314"/>
          </a:xfrm>
          <a:prstGeom prst="rect">
            <a:avLst/>
          </a:prstGeom>
          <a:noFill/>
        </p:spPr>
        <p:txBody>
          <a:bodyPr wrap="square" rtlCol="0">
            <a:spAutoFit/>
          </a:bodyPr>
          <a:lstStyle/>
          <a:p>
            <a:r>
              <a:rPr lang="en-US" b="1" dirty="0"/>
              <a:t>2. Brainstorm birth control methods, including abstinence.</a:t>
            </a:r>
          </a:p>
          <a:p>
            <a:r>
              <a:rPr lang="en-US" dirty="0"/>
              <a:t>Brainstorm all the kinds of birth control anyone in the class has heard of. If they include </a:t>
            </a:r>
            <a:r>
              <a:rPr lang="en-US" dirty="0" err="1"/>
              <a:t>nonmethods</a:t>
            </a:r>
            <a:endParaRPr lang="en-US" dirty="0"/>
          </a:p>
          <a:p>
            <a:r>
              <a:rPr lang="en-US" dirty="0"/>
              <a:t>like douching (which doesn't work), male pills (which don't exist yet), or abortion (which</a:t>
            </a:r>
          </a:p>
          <a:p>
            <a:r>
              <a:rPr lang="en-US" dirty="0"/>
              <a:t>doesn't prevent pregnancy and is therefore not counted as a method of birth control) list them</a:t>
            </a:r>
          </a:p>
          <a:p>
            <a:r>
              <a:rPr lang="en-US" dirty="0"/>
              <a:t>separately from actual methods. </a:t>
            </a:r>
            <a:r>
              <a:rPr lang="en-US" dirty="0">
                <a:solidFill>
                  <a:srgbClr val="FF0000"/>
                </a:solidFill>
              </a:rPr>
              <a:t>This lesson will cover just 7 of the 17 </a:t>
            </a:r>
            <a:r>
              <a:rPr lang="en-US" dirty="0" smtClean="0">
                <a:solidFill>
                  <a:srgbClr val="FF0000"/>
                </a:solidFill>
              </a:rPr>
              <a:t>methods</a:t>
            </a:r>
            <a:r>
              <a:rPr lang="en-US" dirty="0" smtClean="0"/>
              <a:t> </a:t>
            </a:r>
            <a:r>
              <a:rPr lang="en-US" dirty="0"/>
              <a:t>(see endnote</a:t>
            </a:r>
          </a:p>
          <a:p>
            <a:r>
              <a:rPr lang="en-US" dirty="0"/>
              <a:t>for an explanation of why we chose these 7 to focus on) available in the United States – those</a:t>
            </a:r>
          </a:p>
          <a:p>
            <a:r>
              <a:rPr lang="en-US" dirty="0"/>
              <a:t>bolded in the list here – but write on the board any of these that students may know about,</a:t>
            </a:r>
          </a:p>
          <a:p>
            <a:r>
              <a:rPr lang="en-US" b="1" dirty="0"/>
              <a:t>adding just the bolded ones </a:t>
            </a:r>
            <a:r>
              <a:rPr lang="en-US" dirty="0"/>
              <a:t>they may forget or not have heard of:</a:t>
            </a:r>
          </a:p>
          <a:p>
            <a:r>
              <a:rPr lang="en-US" dirty="0"/>
              <a:t> BEHAVIORAL: </a:t>
            </a:r>
            <a:r>
              <a:rPr lang="en-US" b="1" dirty="0"/>
              <a:t>abstinence</a:t>
            </a:r>
            <a:r>
              <a:rPr lang="en-US" dirty="0"/>
              <a:t>, withdrawal, fertility awareness, </a:t>
            </a:r>
            <a:r>
              <a:rPr lang="en-US" b="1" dirty="0"/>
              <a:t>combining two methods </a:t>
            </a:r>
            <a:r>
              <a:rPr lang="en-US" dirty="0"/>
              <a:t>(e.g.,</a:t>
            </a:r>
          </a:p>
          <a:p>
            <a:r>
              <a:rPr lang="en-US" dirty="0"/>
              <a:t>condoms with a hormonal method, like the pill).</a:t>
            </a:r>
          </a:p>
          <a:p>
            <a:r>
              <a:rPr lang="it-IT" dirty="0"/>
              <a:t> BARRIER: “male” </a:t>
            </a:r>
            <a:r>
              <a:rPr lang="it-IT" b="1" dirty="0"/>
              <a:t>condom</a:t>
            </a:r>
            <a:r>
              <a:rPr lang="it-IT" dirty="0"/>
              <a:t>3, “female” condom4, diaphragm.</a:t>
            </a:r>
          </a:p>
          <a:p>
            <a:r>
              <a:rPr lang="en-US" dirty="0"/>
              <a:t> HORMONAL: the </a:t>
            </a:r>
            <a:r>
              <a:rPr lang="en-US" b="1" dirty="0"/>
              <a:t>pill</a:t>
            </a:r>
            <a:r>
              <a:rPr lang="en-US" dirty="0"/>
              <a:t>, the patch, the vaginal ring, the </a:t>
            </a:r>
            <a:r>
              <a:rPr lang="en-US" b="1" dirty="0"/>
              <a:t>shot </a:t>
            </a:r>
            <a:r>
              <a:rPr lang="en-US" dirty="0"/>
              <a:t>(Depo-Provera), the </a:t>
            </a:r>
            <a:r>
              <a:rPr lang="en-US" b="1" dirty="0"/>
              <a:t>implant</a:t>
            </a:r>
          </a:p>
          <a:p>
            <a:r>
              <a:rPr lang="en-US" dirty="0"/>
              <a:t>(</a:t>
            </a:r>
            <a:r>
              <a:rPr lang="en-US" dirty="0" err="1"/>
              <a:t>Implanon</a:t>
            </a:r>
            <a:r>
              <a:rPr lang="en-US" dirty="0"/>
              <a:t>), hormonal IUD (</a:t>
            </a:r>
            <a:r>
              <a:rPr lang="en-US" dirty="0" err="1"/>
              <a:t>Mirena</a:t>
            </a:r>
            <a:r>
              <a:rPr lang="en-US" dirty="0"/>
              <a:t> intra-uterine device), emergency contraceptive (</a:t>
            </a:r>
            <a:r>
              <a:rPr lang="en-US" b="1" dirty="0"/>
              <a:t>Plan B</a:t>
            </a:r>
            <a:r>
              <a:rPr lang="en-US" dirty="0"/>
              <a:t>)</a:t>
            </a:r>
          </a:p>
          <a:p>
            <a:r>
              <a:rPr lang="en-US" dirty="0"/>
              <a:t>pills.</a:t>
            </a:r>
          </a:p>
          <a:p>
            <a:r>
              <a:rPr lang="en-US" dirty="0"/>
              <a:t> SPERMICIDES: foam, cream, gel, suppositories, tablets, film and the sponge.</a:t>
            </a:r>
          </a:p>
          <a:p>
            <a:r>
              <a:rPr lang="en-US" dirty="0"/>
              <a:t> OTHER: copper IUD (intra-uterine device), sterilization.</a:t>
            </a:r>
          </a:p>
          <a:p>
            <a:endParaRPr lang="en-US" dirty="0"/>
          </a:p>
        </p:txBody>
      </p:sp>
    </p:spTree>
    <p:extLst>
      <p:ext uri="{BB962C8B-B14F-4D97-AF65-F5344CB8AC3E}">
        <p14:creationId xmlns:p14="http://schemas.microsoft.com/office/powerpoint/2010/main" val="1549447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1909</TotalTime>
  <Words>1654</Words>
  <Application>Microsoft Office PowerPoint</Application>
  <PresentationFormat>Widescreen</PresentationFormat>
  <Paragraphs>218</Paragraphs>
  <Slides>35</Slides>
  <Notes>0</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35</vt:i4>
      </vt:variant>
    </vt:vector>
  </HeadingPairs>
  <TitlesOfParts>
    <vt:vector size="47" baseType="lpstr">
      <vt:lpstr>Arial</vt:lpstr>
      <vt:lpstr>Calibri</vt:lpstr>
      <vt:lpstr>Calibri Light</vt:lpstr>
      <vt:lpstr>Office Theme</vt:lpstr>
      <vt:lpstr>1_Office Theme</vt:lpstr>
      <vt:lpstr>2_Office Theme</vt:lpstr>
      <vt:lpstr>3_Office Theme</vt:lpstr>
      <vt:lpstr>4_Office Theme</vt:lpstr>
      <vt:lpstr>5_Office Theme</vt:lpstr>
      <vt:lpstr>6_Office Theme</vt:lpstr>
      <vt:lpstr>7_Office Theme</vt:lpstr>
      <vt:lpstr>8_Office Theme</vt:lpstr>
      <vt:lpstr>F.L.A.S.H. Family Life and Sexual Health     at the K-4 level it’s called All About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F.L.A.S.H.: Family Life and Sexual Health Grades 5-6, 7-8, 9-10,And 11-12 Elizabeth Reis, M.A.   Seattle-King County Department of Public Health, Seattle, WA </vt:lpstr>
      <vt:lpstr>                                  Elizabeth (Beth) Reis</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F.L.A.S.H.</dc:title>
  <dc:creator>Maris</dc:creator>
  <cp:lastModifiedBy>Peggy Welker</cp:lastModifiedBy>
  <cp:revision>70</cp:revision>
  <cp:lastPrinted>2016-02-13T04:15:40Z</cp:lastPrinted>
  <dcterms:created xsi:type="dcterms:W3CDTF">2015-10-03T17:38:12Z</dcterms:created>
  <dcterms:modified xsi:type="dcterms:W3CDTF">2016-06-16T20:43:44Z</dcterms:modified>
</cp:coreProperties>
</file>