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59" r:id="rId4"/>
    <p:sldId id="272" r:id="rId5"/>
    <p:sldId id="277" r:id="rId6"/>
    <p:sldId id="269" r:id="rId7"/>
    <p:sldId id="261" r:id="rId8"/>
    <p:sldId id="262" r:id="rId9"/>
    <p:sldId id="276" r:id="rId10"/>
    <p:sldId id="263" r:id="rId11"/>
    <p:sldId id="264" r:id="rId12"/>
    <p:sldId id="273" r:id="rId13"/>
    <p:sldId id="257" r:id="rId14"/>
    <p:sldId id="267" r:id="rId15"/>
    <p:sldId id="266" r:id="rId16"/>
    <p:sldId id="275" r:id="rId17"/>
    <p:sldId id="274"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fox10tv.com/news/protest-over-drag-queen-story-hour/article_809cd85c-aa41-11e8-9e7b-abbad09e0efe.html" TargetMode="External"/><Relationship Id="rId2" Type="http://schemas.openxmlformats.org/officeDocument/2006/relationships/hyperlink" Target="https://www.todaysparent.com/family/drag-queen-story-time/" TargetMode="External"/><Relationship Id="rId1" Type="http://schemas.openxmlformats.org/officeDocument/2006/relationships/slideLayout" Target="../slideLayouts/slideLayout2.xml"/><Relationship Id="rId6" Type="http://schemas.openxmlformats.org/officeDocument/2006/relationships/hyperlink" Target="https://nam01.safelinks.protection.outlook.com/?url=https://www.anchoragepress.com/prismpress/storybook-queens/article_7143281e-5485-11e8-afc7-878f0681ce0b.html&amp;data=02|01||55ab020497c54520099008d63b7922cf|84df9e7fe9f640afb435aaaaaaaaaaaa|1|0|636761788788461099&amp;sdata=RJOK%2Byx%2Bofeeeyo6t5wfyja1a3CT3nBW5uy7YxporU4%3D&amp;reserved=0" TargetMode="External"/><Relationship Id="rId5" Type="http://schemas.openxmlformats.org/officeDocument/2006/relationships/hyperlink" Target="https://www.christiantoday.com/article/parents-are-right-to-protest-drag-queen-story-hours-for-children-says-franklin-graham/130396.htm" TargetMode="External"/><Relationship Id="rId4" Type="http://schemas.openxmlformats.org/officeDocument/2006/relationships/hyperlink" Target="https://nam03.safelinks.protection.outlook.com/?url=https://familypolicyalliance.com/issues/2018/09/11/really-happens-drag-queen-story-hours/&amp;data=02|01||e5e7bd5e16644c1bcdd808d63e3b257d|84df9e7fe9f640afb435aaaaaaaaaaaa|1|0|636764821077066692&amp;sdata=v5h9hzhDmZC9oQRGwewz20m4JQz66fOqIojeXmbfwJI%3D&amp;reserved=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3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AB636-442E-4E3B-A348-D64BD3967D9C}"/>
              </a:ext>
            </a:extLst>
          </p:cNvPr>
          <p:cNvSpPr>
            <a:spLocks noGrp="1"/>
          </p:cNvSpPr>
          <p:nvPr>
            <p:ph type="title"/>
          </p:nvPr>
        </p:nvSpPr>
        <p:spPr/>
        <p:txBody>
          <a:bodyPr>
            <a:normAutofit/>
          </a:bodyPr>
          <a:lstStyle/>
          <a:p>
            <a:r>
              <a:rPr lang="en-US" dirty="0"/>
              <a:t>stop drag queen story hour</a:t>
            </a:r>
          </a:p>
        </p:txBody>
      </p:sp>
      <p:pic>
        <p:nvPicPr>
          <p:cNvPr id="16" name="Content Placeholder 15" descr="A picture containing indoor, table&#10;&#10;Description generated with high confidence">
            <a:extLst>
              <a:ext uri="{FF2B5EF4-FFF2-40B4-BE49-F238E27FC236}">
                <a16:creationId xmlns:a16="http://schemas.microsoft.com/office/drawing/2014/main" id="{02AD9319-BBD0-4198-96CC-938D5712DE3A}"/>
              </a:ext>
            </a:extLst>
          </p:cNvPr>
          <p:cNvPicPr>
            <a:picLocks noGrp="1" noChangeAspect="1"/>
          </p:cNvPicPr>
          <p:nvPr>
            <p:ph sz="half" idx="1"/>
          </p:nvPr>
        </p:nvPicPr>
        <p:blipFill>
          <a:blip r:embed="rId2"/>
          <a:stretch>
            <a:fillRect/>
          </a:stretch>
        </p:blipFill>
        <p:spPr>
          <a:xfrm>
            <a:off x="794254" y="1165712"/>
            <a:ext cx="4717043" cy="2654913"/>
          </a:xfrm>
        </p:spPr>
      </p:pic>
      <p:sp>
        <p:nvSpPr>
          <p:cNvPr id="20" name="Content Placeholder 19">
            <a:extLst>
              <a:ext uri="{FF2B5EF4-FFF2-40B4-BE49-F238E27FC236}">
                <a16:creationId xmlns:a16="http://schemas.microsoft.com/office/drawing/2014/main" id="{7597D4B5-7868-4829-B494-F483DC354A5D}"/>
              </a:ext>
            </a:extLst>
          </p:cNvPr>
          <p:cNvSpPr>
            <a:spLocks noGrp="1"/>
          </p:cNvSpPr>
          <p:nvPr>
            <p:ph sz="half" idx="2"/>
          </p:nvPr>
        </p:nvSpPr>
        <p:spPr/>
        <p:txBody>
          <a:bodyPr/>
          <a:lstStyle/>
          <a:p>
            <a:endParaRPr lang="en-US"/>
          </a:p>
        </p:txBody>
      </p:sp>
      <p:pic>
        <p:nvPicPr>
          <p:cNvPr id="4" name="Picture 3">
            <a:extLst>
              <a:ext uri="{FF2B5EF4-FFF2-40B4-BE49-F238E27FC236}">
                <a16:creationId xmlns:a16="http://schemas.microsoft.com/office/drawing/2014/main" id="{2522AF62-3AFC-4858-886A-5C0DABF1BF1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096000" y="1195175"/>
            <a:ext cx="4242435" cy="2596515"/>
          </a:xfrm>
          <a:prstGeom prst="rect">
            <a:avLst/>
          </a:prstGeom>
        </p:spPr>
      </p:pic>
    </p:spTree>
    <p:extLst>
      <p:ext uri="{BB962C8B-B14F-4D97-AF65-F5344CB8AC3E}">
        <p14:creationId xmlns:p14="http://schemas.microsoft.com/office/powerpoint/2010/main" val="1003680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books</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lstStyle/>
          <a:p>
            <a:r>
              <a:rPr lang="en-US" dirty="0"/>
              <a:t>DQSH utilizes over fifty pro-homosexual picture books written for preschool and grade school children.  Some </a:t>
            </a:r>
            <a:r>
              <a:rPr lang="en-US"/>
              <a:t>of the titles </a:t>
            </a:r>
            <a:r>
              <a:rPr lang="en-US" dirty="0"/>
              <a:t>include William’s Doll, Worm Loves Worm, and I Am Jazz.</a:t>
            </a:r>
          </a:p>
          <a:p>
            <a:r>
              <a:rPr lang="en-US" dirty="0"/>
              <a:t>Children are also introduced to the “</a:t>
            </a:r>
            <a:r>
              <a:rPr lang="en-US" dirty="0" err="1"/>
              <a:t>Dragtivity</a:t>
            </a:r>
            <a:r>
              <a:rPr lang="en-US" dirty="0"/>
              <a:t> Book,” which teaches children how to “create your own drag name” as well as “circle your pronouns.”</a:t>
            </a:r>
          </a:p>
        </p:txBody>
      </p:sp>
    </p:spTree>
    <p:extLst>
      <p:ext uri="{BB962C8B-B14F-4D97-AF65-F5344CB8AC3E}">
        <p14:creationId xmlns:p14="http://schemas.microsoft.com/office/powerpoint/2010/main" val="390413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trainings</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lstStyle/>
          <a:p>
            <a:r>
              <a:rPr lang="en-US" dirty="0"/>
              <a:t>DQSH encourages training for drag queens if they aren’t experienced in early childhood education.  DQSH states that Libraries may be able to provide trainings.</a:t>
            </a:r>
          </a:p>
        </p:txBody>
      </p:sp>
    </p:spTree>
    <p:extLst>
      <p:ext uri="{BB962C8B-B14F-4D97-AF65-F5344CB8AC3E}">
        <p14:creationId xmlns:p14="http://schemas.microsoft.com/office/powerpoint/2010/main" val="439915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Is this child abuse?</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normAutofit fontScale="92500" lnSpcReduction="20000"/>
          </a:bodyPr>
          <a:lstStyle/>
          <a:p>
            <a:r>
              <a:rPr lang="en-US" dirty="0"/>
              <a:t>TFP Student Action Director, John Ritchie, stated “I’ve never seen anything so vile that targets children so young.  We’re talking about children.  Toddlers who aren’t old enough to know their ABCs yet are getting pro-transgender and pro-homosexual ideas rammed down their throats at public libraries.  It makes me sick-literally.”  He continues “The homosexual movement is marketing sin to innocent children at younger and younger ages.”  Ritchie continues “Children are being conditioned to believe that it’s normal and possible for a boy to become a girl and vice versa.  A perverse culture of sin is poisoning minds to accept intrinsically disordered passions and reject reality and biology”</a:t>
            </a:r>
          </a:p>
          <a:p>
            <a:r>
              <a:rPr lang="en-US" dirty="0"/>
              <a:t>The American College of Pediatricians warns: “Conditioning children into believing that a lifetime of chemical and surgical impersonation of the opposite sex is normal and healthful is child abuse.”</a:t>
            </a:r>
          </a:p>
          <a:p>
            <a:endParaRPr lang="en-US" dirty="0"/>
          </a:p>
        </p:txBody>
      </p:sp>
    </p:spTree>
    <p:extLst>
      <p:ext uri="{BB962C8B-B14F-4D97-AF65-F5344CB8AC3E}">
        <p14:creationId xmlns:p14="http://schemas.microsoft.com/office/powerpoint/2010/main" val="3853417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3A96-36CF-4B45-A05C-AA49A6F9E129}"/>
              </a:ext>
            </a:extLst>
          </p:cNvPr>
          <p:cNvSpPr>
            <a:spLocks noGrp="1"/>
          </p:cNvSpPr>
          <p:nvPr>
            <p:ph type="title"/>
          </p:nvPr>
        </p:nvSpPr>
        <p:spPr/>
        <p:txBody>
          <a:bodyPr/>
          <a:lstStyle/>
          <a:p>
            <a:r>
              <a:rPr lang="en-US" dirty="0"/>
              <a:t>Drag queen story hour in </a:t>
            </a:r>
            <a:r>
              <a:rPr lang="en-US" dirty="0" err="1"/>
              <a:t>alaska</a:t>
            </a:r>
            <a:endParaRPr lang="en-US" dirty="0"/>
          </a:p>
        </p:txBody>
      </p:sp>
      <p:sp>
        <p:nvSpPr>
          <p:cNvPr id="4" name="Text Placeholder 3">
            <a:extLst>
              <a:ext uri="{FF2B5EF4-FFF2-40B4-BE49-F238E27FC236}">
                <a16:creationId xmlns:a16="http://schemas.microsoft.com/office/drawing/2014/main" id="{E8648AEA-7CC7-4E37-B367-FC81F2C3A331}"/>
              </a:ext>
            </a:extLst>
          </p:cNvPr>
          <p:cNvSpPr>
            <a:spLocks noGrp="1"/>
          </p:cNvSpPr>
          <p:nvPr>
            <p:ph idx="1"/>
          </p:nvPr>
        </p:nvSpPr>
        <p:spPr/>
        <p:txBody>
          <a:bodyPr>
            <a:normAutofit fontScale="92500" lnSpcReduction="20000"/>
          </a:bodyPr>
          <a:lstStyle/>
          <a:p>
            <a:r>
              <a:rPr lang="en-US" dirty="0"/>
              <a:t>Since 2015, DQSH has been happening all over the country.  </a:t>
            </a:r>
          </a:p>
          <a:p>
            <a:r>
              <a:rPr lang="en-US" dirty="0"/>
              <a:t>June 14, 2017 James Hoagland who is also known as </a:t>
            </a:r>
            <a:r>
              <a:rPr lang="en-US" dirty="0" err="1"/>
              <a:t>GiGi</a:t>
            </a:r>
            <a:r>
              <a:rPr lang="en-US" dirty="0"/>
              <a:t> Monroe, read to children at the Douglas Public library in Juneau.  Soon after plans were made to do the same in Anchorage.</a:t>
            </a:r>
          </a:p>
          <a:p>
            <a:r>
              <a:rPr lang="en-US" dirty="0"/>
              <a:t>May 5, 2018 first DQST event hosted at the Loussac Public Library</a:t>
            </a:r>
          </a:p>
          <a:p>
            <a:r>
              <a:rPr lang="en-US" dirty="0"/>
              <a:t>June 9, 208 second DQST event hosted at the Loussac Public Library</a:t>
            </a:r>
          </a:p>
          <a:p>
            <a:r>
              <a:rPr lang="en-US" dirty="0"/>
              <a:t>October 20, 2018 2 events took place at the Loussac Public Library</a:t>
            </a:r>
          </a:p>
          <a:p>
            <a:pPr lvl="1"/>
            <a:r>
              <a:rPr lang="en-US" dirty="0"/>
              <a:t>Drag Storytime for children &amp; families </a:t>
            </a:r>
          </a:p>
          <a:p>
            <a:pPr lvl="2"/>
            <a:r>
              <a:rPr lang="en-US" dirty="0"/>
              <a:t>Age groups targeted: Infants, Toddlers, Preschool</a:t>
            </a:r>
          </a:p>
          <a:p>
            <a:pPr lvl="1"/>
            <a:r>
              <a:rPr lang="en-US" dirty="0"/>
              <a:t>Drag Storytime for teens &amp; adults</a:t>
            </a:r>
          </a:p>
          <a:p>
            <a:pPr lvl="2"/>
            <a:r>
              <a:rPr lang="en-US" dirty="0"/>
              <a:t>Age groups targeted: Teen, Adult</a:t>
            </a:r>
          </a:p>
        </p:txBody>
      </p:sp>
    </p:spTree>
    <p:extLst>
      <p:ext uri="{BB962C8B-B14F-4D97-AF65-F5344CB8AC3E}">
        <p14:creationId xmlns:p14="http://schemas.microsoft.com/office/powerpoint/2010/main" val="2293676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3A96-36CF-4B45-A05C-AA49A6F9E129}"/>
              </a:ext>
            </a:extLst>
          </p:cNvPr>
          <p:cNvSpPr>
            <a:spLocks noGrp="1"/>
          </p:cNvSpPr>
          <p:nvPr>
            <p:ph type="title"/>
          </p:nvPr>
        </p:nvSpPr>
        <p:spPr/>
        <p:txBody>
          <a:bodyPr/>
          <a:lstStyle/>
          <a:p>
            <a:r>
              <a:rPr lang="en-US" dirty="0"/>
              <a:t>Anchorage sponsors</a:t>
            </a:r>
          </a:p>
        </p:txBody>
      </p:sp>
      <p:sp>
        <p:nvSpPr>
          <p:cNvPr id="4" name="Text Placeholder 3">
            <a:extLst>
              <a:ext uri="{FF2B5EF4-FFF2-40B4-BE49-F238E27FC236}">
                <a16:creationId xmlns:a16="http://schemas.microsoft.com/office/drawing/2014/main" id="{E8648AEA-7CC7-4E37-B367-FC81F2C3A331}"/>
              </a:ext>
            </a:extLst>
          </p:cNvPr>
          <p:cNvSpPr>
            <a:spLocks noGrp="1"/>
          </p:cNvSpPr>
          <p:nvPr>
            <p:ph idx="1"/>
          </p:nvPr>
        </p:nvSpPr>
        <p:spPr/>
        <p:txBody>
          <a:bodyPr>
            <a:normAutofit/>
          </a:bodyPr>
          <a:lstStyle/>
          <a:p>
            <a:r>
              <a:rPr lang="en-US" dirty="0"/>
              <a:t>Identity, Inc.</a:t>
            </a:r>
          </a:p>
          <a:p>
            <a:pPr lvl="1"/>
            <a:r>
              <a:rPr lang="en-US" dirty="0"/>
              <a:t>Identity is a statewide LGBT organization founded in 1977 as a non-profit corporation and is based in Anchorage, AK.</a:t>
            </a:r>
          </a:p>
          <a:p>
            <a:pPr lvl="1"/>
            <a:r>
              <a:rPr lang="en-US" dirty="0"/>
              <a:t>Identity’s mission is to advance Alaska’s LGBT community through advocacy, education and connectivity.</a:t>
            </a:r>
          </a:p>
          <a:p>
            <a:pPr lvl="1"/>
            <a:endParaRPr lang="en-US" dirty="0"/>
          </a:p>
        </p:txBody>
      </p:sp>
    </p:spTree>
    <p:extLst>
      <p:ext uri="{BB962C8B-B14F-4D97-AF65-F5344CB8AC3E}">
        <p14:creationId xmlns:p14="http://schemas.microsoft.com/office/powerpoint/2010/main" val="459308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3A96-36CF-4B45-A05C-AA49A6F9E129}"/>
              </a:ext>
            </a:extLst>
          </p:cNvPr>
          <p:cNvSpPr>
            <a:spLocks noGrp="1"/>
          </p:cNvSpPr>
          <p:nvPr>
            <p:ph type="title"/>
          </p:nvPr>
        </p:nvSpPr>
        <p:spPr/>
        <p:txBody>
          <a:bodyPr/>
          <a:lstStyle/>
          <a:p>
            <a:r>
              <a:rPr lang="en-US" dirty="0"/>
              <a:t>objectives</a:t>
            </a:r>
          </a:p>
        </p:txBody>
      </p:sp>
      <p:sp>
        <p:nvSpPr>
          <p:cNvPr id="4" name="Text Placeholder 3">
            <a:extLst>
              <a:ext uri="{FF2B5EF4-FFF2-40B4-BE49-F238E27FC236}">
                <a16:creationId xmlns:a16="http://schemas.microsoft.com/office/drawing/2014/main" id="{E8648AEA-7CC7-4E37-B367-FC81F2C3A331}"/>
              </a:ext>
            </a:extLst>
          </p:cNvPr>
          <p:cNvSpPr>
            <a:spLocks noGrp="1"/>
          </p:cNvSpPr>
          <p:nvPr>
            <p:ph idx="1"/>
          </p:nvPr>
        </p:nvSpPr>
        <p:spPr/>
        <p:txBody>
          <a:bodyPr>
            <a:normAutofit/>
          </a:bodyPr>
          <a:lstStyle/>
          <a:p>
            <a:r>
              <a:rPr lang="en-US" dirty="0"/>
              <a:t>Our objection is against the actions of the Loussac Public Library.  We don’t want the library partnering with DSQH and promoting their agenda and we don’t want the library to host these types of events for children in a public building that is funded by taxpayers.</a:t>
            </a:r>
          </a:p>
          <a:p>
            <a:r>
              <a:rPr lang="en-US" dirty="0"/>
              <a:t>DQSH’s website states that DQSH is designed for 3-8 year </a:t>
            </a:r>
            <a:r>
              <a:rPr lang="en-US" dirty="0" err="1"/>
              <a:t>olds</a:t>
            </a:r>
            <a:r>
              <a:rPr lang="en-US" dirty="0"/>
              <a:t>. This type of program is completely inappropriate for children.  The DQSH is a subversive introduction of an agenda which promotes gender fluidity and other paraphilias.  These mature themes should not be introduced to children and these adult subjects have no place in a public library.</a:t>
            </a:r>
          </a:p>
        </p:txBody>
      </p:sp>
    </p:spTree>
    <p:extLst>
      <p:ext uri="{BB962C8B-B14F-4D97-AF65-F5344CB8AC3E}">
        <p14:creationId xmlns:p14="http://schemas.microsoft.com/office/powerpoint/2010/main" val="16433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3A96-36CF-4B45-A05C-AA49A6F9E129}"/>
              </a:ext>
            </a:extLst>
          </p:cNvPr>
          <p:cNvSpPr>
            <a:spLocks noGrp="1"/>
          </p:cNvSpPr>
          <p:nvPr>
            <p:ph type="title"/>
          </p:nvPr>
        </p:nvSpPr>
        <p:spPr/>
        <p:txBody>
          <a:bodyPr/>
          <a:lstStyle/>
          <a:p>
            <a:r>
              <a:rPr lang="en-US" dirty="0"/>
              <a:t>objectives</a:t>
            </a:r>
          </a:p>
        </p:txBody>
      </p:sp>
      <p:sp>
        <p:nvSpPr>
          <p:cNvPr id="4" name="Text Placeholder 3">
            <a:extLst>
              <a:ext uri="{FF2B5EF4-FFF2-40B4-BE49-F238E27FC236}">
                <a16:creationId xmlns:a16="http://schemas.microsoft.com/office/drawing/2014/main" id="{E8648AEA-7CC7-4E37-B367-FC81F2C3A331}"/>
              </a:ext>
            </a:extLst>
          </p:cNvPr>
          <p:cNvSpPr>
            <a:spLocks noGrp="1"/>
          </p:cNvSpPr>
          <p:nvPr>
            <p:ph idx="1"/>
          </p:nvPr>
        </p:nvSpPr>
        <p:spPr/>
        <p:txBody>
          <a:bodyPr>
            <a:normAutofit/>
          </a:bodyPr>
          <a:lstStyle/>
          <a:p>
            <a:pPr marL="0" indent="0">
              <a:buNone/>
            </a:pPr>
            <a:endParaRPr lang="en-US" dirty="0"/>
          </a:p>
          <a:p>
            <a:r>
              <a:rPr lang="en-US" dirty="0"/>
              <a:t>The  Drag Queen Story Hour is not about love, acceptance and tolerance rather its about indoctrinating children to the ideals of secular humanism.</a:t>
            </a:r>
          </a:p>
          <a:p>
            <a:pPr lvl="1"/>
            <a:r>
              <a:rPr lang="en-US" dirty="0"/>
              <a:t>DQSH’s website states “Drag Queen Story Hour is just what it sounds like-drag queens reading stories to children in libraries, schools, and bookstores.  DQSH captures  the imaginations  and play of the </a:t>
            </a:r>
            <a:r>
              <a:rPr lang="en-US" b="1" dirty="0"/>
              <a:t>gender fluidity </a:t>
            </a:r>
            <a:r>
              <a:rPr lang="en-US" dirty="0"/>
              <a:t>of childhood and gives kids glamorous, positive, and unabashedly queer role models.  </a:t>
            </a:r>
            <a:r>
              <a:rPr lang="en-US" b="1" dirty="0"/>
              <a:t>In spaces like this, kids are able to see people who defy rigid gender restrictions </a:t>
            </a:r>
            <a:r>
              <a:rPr lang="en-US" dirty="0"/>
              <a:t>and imagine a world where people can present as they wish, where dress up is real.”</a:t>
            </a:r>
          </a:p>
        </p:txBody>
      </p:sp>
    </p:spTree>
    <p:extLst>
      <p:ext uri="{BB962C8B-B14F-4D97-AF65-F5344CB8AC3E}">
        <p14:creationId xmlns:p14="http://schemas.microsoft.com/office/powerpoint/2010/main" val="2001042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A05AD10-60E5-4DA7-8C9F-F6043B22033B}"/>
              </a:ext>
            </a:extLst>
          </p:cNvPr>
          <p:cNvSpPr>
            <a:spLocks noGrp="1"/>
          </p:cNvSpPr>
          <p:nvPr>
            <p:ph type="title"/>
          </p:nvPr>
        </p:nvSpPr>
        <p:spPr/>
        <p:txBody>
          <a:bodyPr>
            <a:normAutofit fontScale="90000"/>
          </a:bodyPr>
          <a:lstStyle/>
          <a:p>
            <a:r>
              <a:rPr lang="en-US" dirty="0"/>
              <a:t>PRO-FAMILY ORGANIZATIONS that SUPPORT THE REMOVAL OF DRAG QUEEN STORY HOUR</a:t>
            </a:r>
          </a:p>
        </p:txBody>
      </p:sp>
      <p:pic>
        <p:nvPicPr>
          <p:cNvPr id="10" name="Content Placeholder 9" descr="A picture containing clipart&#10;&#10;Description generated with high confidence">
            <a:extLst>
              <a:ext uri="{FF2B5EF4-FFF2-40B4-BE49-F238E27FC236}">
                <a16:creationId xmlns:a16="http://schemas.microsoft.com/office/drawing/2014/main" id="{E6E9FBCE-B040-4DA2-9A87-4A9F916F9C47}"/>
              </a:ext>
            </a:extLst>
          </p:cNvPr>
          <p:cNvPicPr>
            <a:picLocks noGrp="1" noChangeAspect="1"/>
          </p:cNvPicPr>
          <p:nvPr>
            <p:ph sz="half" idx="1"/>
          </p:nvPr>
        </p:nvPicPr>
        <p:blipFill>
          <a:blip r:embed="rId2"/>
          <a:stretch>
            <a:fillRect/>
          </a:stretch>
        </p:blipFill>
        <p:spPr>
          <a:xfrm>
            <a:off x="684213" y="1876028"/>
            <a:ext cx="4937125" cy="1234281"/>
          </a:xfrm>
        </p:spPr>
      </p:pic>
      <p:pic>
        <p:nvPicPr>
          <p:cNvPr id="14" name="Content Placeholder 13" descr="A drawing of a face&#10;&#10;Description generated with high confidence">
            <a:extLst>
              <a:ext uri="{FF2B5EF4-FFF2-40B4-BE49-F238E27FC236}">
                <a16:creationId xmlns:a16="http://schemas.microsoft.com/office/drawing/2014/main" id="{8A1F894E-DAF4-4F22-A510-D6EFD167F811}"/>
              </a:ext>
            </a:extLst>
          </p:cNvPr>
          <p:cNvPicPr>
            <a:picLocks noGrp="1" noChangeAspect="1"/>
          </p:cNvPicPr>
          <p:nvPr>
            <p:ph sz="half" idx="2"/>
          </p:nvPr>
        </p:nvPicPr>
        <p:blipFill>
          <a:blip r:embed="rId3"/>
          <a:stretch>
            <a:fillRect/>
          </a:stretch>
        </p:blipFill>
        <p:spPr>
          <a:xfrm>
            <a:off x="6846888" y="1888331"/>
            <a:ext cx="2857500" cy="1209675"/>
          </a:xfrm>
        </p:spPr>
      </p:pic>
    </p:spTree>
    <p:extLst>
      <p:ext uri="{BB962C8B-B14F-4D97-AF65-F5344CB8AC3E}">
        <p14:creationId xmlns:p14="http://schemas.microsoft.com/office/powerpoint/2010/main" val="1029582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3A96-36CF-4B45-A05C-AA49A6F9E129}"/>
              </a:ext>
            </a:extLst>
          </p:cNvPr>
          <p:cNvSpPr>
            <a:spLocks noGrp="1"/>
          </p:cNvSpPr>
          <p:nvPr>
            <p:ph type="title"/>
          </p:nvPr>
        </p:nvSpPr>
        <p:spPr>
          <a:xfrm>
            <a:off x="684212" y="4487332"/>
            <a:ext cx="8534400" cy="1507067"/>
          </a:xfrm>
        </p:spPr>
        <p:txBody>
          <a:bodyPr/>
          <a:lstStyle/>
          <a:p>
            <a:r>
              <a:rPr lang="en-US" dirty="0"/>
              <a:t>Next steps</a:t>
            </a:r>
          </a:p>
        </p:txBody>
      </p:sp>
      <p:sp>
        <p:nvSpPr>
          <p:cNvPr id="4" name="Text Placeholder 3">
            <a:extLst>
              <a:ext uri="{FF2B5EF4-FFF2-40B4-BE49-F238E27FC236}">
                <a16:creationId xmlns:a16="http://schemas.microsoft.com/office/drawing/2014/main" id="{E8648AEA-7CC7-4E37-B367-FC81F2C3A331}"/>
              </a:ext>
            </a:extLst>
          </p:cNvPr>
          <p:cNvSpPr>
            <a:spLocks noGrp="1"/>
          </p:cNvSpPr>
          <p:nvPr>
            <p:ph idx="1"/>
          </p:nvPr>
        </p:nvSpPr>
        <p:spPr/>
        <p:txBody>
          <a:bodyPr>
            <a:normAutofit/>
          </a:bodyPr>
          <a:lstStyle/>
          <a:p>
            <a:r>
              <a:rPr lang="en-US" dirty="0"/>
              <a:t>PRAY!!!</a:t>
            </a:r>
          </a:p>
          <a:p>
            <a:r>
              <a:rPr lang="en-US" dirty="0"/>
              <a:t>Put your name down in support of stopping DSQH at the Loussac Public Library</a:t>
            </a:r>
          </a:p>
          <a:p>
            <a:r>
              <a:rPr lang="en-US" dirty="0"/>
              <a:t>Sign petition that will be emailed to the Mayor, Assembly Members and the Director for the Anchorage Public Library</a:t>
            </a:r>
          </a:p>
          <a:p>
            <a:r>
              <a:rPr lang="en-US" dirty="0"/>
              <a:t>Once we have generated enough support, attend Assembly Meeting (date </a:t>
            </a:r>
            <a:r>
              <a:rPr lang="en-US" dirty="0" err="1"/>
              <a:t>tbd</a:t>
            </a:r>
            <a:r>
              <a:rPr lang="en-US"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514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AB636-442E-4E3B-A348-D64BD3967D9C}"/>
              </a:ext>
            </a:extLst>
          </p:cNvPr>
          <p:cNvSpPr>
            <a:spLocks noGrp="1"/>
          </p:cNvSpPr>
          <p:nvPr>
            <p:ph type="title"/>
          </p:nvPr>
        </p:nvSpPr>
        <p:spPr/>
        <p:txBody>
          <a:bodyPr>
            <a:normAutofit/>
          </a:bodyPr>
          <a:lstStyle/>
          <a:p>
            <a:r>
              <a:rPr lang="en-US" dirty="0"/>
              <a:t>stop drag queen story hour</a:t>
            </a:r>
          </a:p>
        </p:txBody>
      </p:sp>
      <p:sp>
        <p:nvSpPr>
          <p:cNvPr id="8" name="Content Placeholder 7">
            <a:extLst>
              <a:ext uri="{FF2B5EF4-FFF2-40B4-BE49-F238E27FC236}">
                <a16:creationId xmlns:a16="http://schemas.microsoft.com/office/drawing/2014/main" id="{A364F846-FE97-4D64-9042-CF1C8183D539}"/>
              </a:ext>
            </a:extLst>
          </p:cNvPr>
          <p:cNvSpPr>
            <a:spLocks noGrp="1"/>
          </p:cNvSpPr>
          <p:nvPr>
            <p:ph idx="1"/>
          </p:nvPr>
        </p:nvSpPr>
        <p:spPr/>
        <p:txBody>
          <a:bodyPr>
            <a:normAutofit fontScale="85000" lnSpcReduction="10000"/>
          </a:bodyPr>
          <a:lstStyle/>
          <a:p>
            <a:r>
              <a:rPr lang="en-US" sz="1700" dirty="0">
                <a:hlinkClick r:id="rId2"/>
              </a:rPr>
              <a:t>https://www.todaysparent.com/family/drag-queen-story-time/</a:t>
            </a:r>
            <a:endParaRPr lang="en-US" sz="1700" dirty="0"/>
          </a:p>
          <a:p>
            <a:r>
              <a:rPr lang="en-US" sz="1700" dirty="0">
                <a:hlinkClick r:id="rId3"/>
              </a:rPr>
              <a:t>https://www.fox10tv.com/news/protest-over-drag-queen-story-hour/article_809cd85c-aa41-11e8-9e7b-abbad09e0efe.html</a:t>
            </a:r>
            <a:endParaRPr lang="en-US" sz="1700" dirty="0"/>
          </a:p>
          <a:p>
            <a:r>
              <a:rPr lang="en-US" sz="1700" dirty="0">
                <a:hlinkClick r:id="rId4"/>
              </a:rPr>
              <a:t>https://nam03.safelinks.protection.outlook.com/?url=https%3A%2F%2Ffamilypolicyalliance.com%2Fissues%2F2018%2F09%2F11%2Freally-happens-drag-queen-story-hours%2F&amp;data=02%7C01%7C%7Ce5e7bd5e16644c1bcdd808d63e3b257d%7C84df9e7fe9f640afb435aaaaaaaaaaaa%7C1%7C0%7C636764821077066692&amp;sdata=v5h9hzhDmZC9oQRGwewz20m4JQz66fOqIojeXmbfwJI%3D&amp;reserved=0</a:t>
            </a:r>
            <a:endParaRPr lang="en-US" sz="1700" dirty="0"/>
          </a:p>
          <a:p>
            <a:r>
              <a:rPr lang="en-US" sz="1700" dirty="0">
                <a:hlinkClick r:id="rId5"/>
              </a:rPr>
              <a:t>https://www.christiantoday.com/article/parents-are-right-to-protest-drag-queen-story-hours-for-children-says-franklin-graham/130396.htm</a:t>
            </a:r>
            <a:endParaRPr lang="en-US" sz="1700" dirty="0"/>
          </a:p>
          <a:p>
            <a:r>
              <a:rPr lang="en-US" sz="1700" dirty="0">
                <a:hlinkClick r:id="rId6"/>
              </a:rPr>
              <a:t>https://nam01.safelinks.protection.outlook.com/?url=https%3A%2F%2Fwww.anchoragepress.com%2Fprismpress%2Fstorybook-queens%2Farticle_7143281e-5485-11e8-afc7-878f0681ce0b.html&amp;data=02%7C01%7C%7C55ab020497c54520099008d63b7922cf%7C84df9e7fe9f640afb435aaaaaaaaaaaa%7C1%7C0%7C636761788788461099&amp;sdata=RJOK%2Byx%2Bofeeeyo6t5wfyja1a3CT3nBW5uy7YxporU4%3D&amp;reserved=0</a:t>
            </a:r>
            <a:endParaRPr lang="en-US" sz="1700" dirty="0"/>
          </a:p>
          <a:p>
            <a:endParaRPr lang="en-US" dirty="0"/>
          </a:p>
        </p:txBody>
      </p:sp>
    </p:spTree>
    <p:extLst>
      <p:ext uri="{BB962C8B-B14F-4D97-AF65-F5344CB8AC3E}">
        <p14:creationId xmlns:p14="http://schemas.microsoft.com/office/powerpoint/2010/main" val="117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What is the origin of Drag queen story hour?</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lstStyle/>
          <a:p>
            <a:r>
              <a:rPr lang="en-US" dirty="0"/>
              <a:t>Drag Queen Story Hour was started in San Francisco by Michelle Tea and RADAR Productions.</a:t>
            </a:r>
          </a:p>
          <a:p>
            <a:pPr lvl="1"/>
            <a:r>
              <a:rPr lang="en-US" dirty="0"/>
              <a:t>RADAR Productions was created by Michelle Tea in 2003 as a place to house the underground queer literary programming that Michelle Tea had been involved with for a decade.  RADAR conducts presenting, commissioning, professional development and touring programs that stimulate the production of queer and underground literature.</a:t>
            </a:r>
          </a:p>
          <a:p>
            <a:pPr lvl="1"/>
            <a:r>
              <a:rPr lang="en-US" dirty="0"/>
              <a:t>RADAR Productions is a San Francisco-based non-profit that produces literary happenings around the Bay Area and beyond.</a:t>
            </a:r>
          </a:p>
        </p:txBody>
      </p:sp>
    </p:spTree>
    <p:extLst>
      <p:ext uri="{BB962C8B-B14F-4D97-AF65-F5344CB8AC3E}">
        <p14:creationId xmlns:p14="http://schemas.microsoft.com/office/powerpoint/2010/main" val="420889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What’s 	the objective of drag queen story hour?</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normAutofit/>
          </a:bodyPr>
          <a:lstStyle/>
          <a:p>
            <a:r>
              <a:rPr lang="en-US" dirty="0"/>
              <a:t>DQSH’s website states “Drag Queen Story Hour is just what it sounds like-drag queens reading stories to children in libraries, schools, and bookstores.  DQSH captures  the imaginations  and play of the </a:t>
            </a:r>
            <a:r>
              <a:rPr lang="en-US" b="1" dirty="0"/>
              <a:t>gender fluidity</a:t>
            </a:r>
            <a:r>
              <a:rPr lang="en-US" dirty="0"/>
              <a:t> of childhood and gives kids glamorous, positive, and unabashedly queer role models.  </a:t>
            </a:r>
            <a:r>
              <a:rPr lang="en-US" b="1" dirty="0"/>
              <a:t>In spaces like this, kids are able to see people who defy rigid gender restrictions </a:t>
            </a:r>
            <a:r>
              <a:rPr lang="en-US" dirty="0"/>
              <a:t>and imagine a world where people can present as they wish, where dress up is real.”</a:t>
            </a:r>
          </a:p>
          <a:p>
            <a:pPr marL="457200" lvl="1" indent="0">
              <a:buNone/>
            </a:pPr>
            <a:endParaRPr lang="en-US" dirty="0"/>
          </a:p>
        </p:txBody>
      </p:sp>
    </p:spTree>
    <p:extLst>
      <p:ext uri="{BB962C8B-B14F-4D97-AF65-F5344CB8AC3E}">
        <p14:creationId xmlns:p14="http://schemas.microsoft.com/office/powerpoint/2010/main" val="3437461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What’s 	the objective of drag queen story hour?</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normAutofit/>
          </a:bodyPr>
          <a:lstStyle/>
          <a:p>
            <a:r>
              <a:rPr lang="en-US" dirty="0"/>
              <a:t>DQSH’s website states that DQSH is designed for 3-8 year </a:t>
            </a:r>
            <a:r>
              <a:rPr lang="en-US" dirty="0" err="1"/>
              <a:t>olds</a:t>
            </a:r>
            <a:r>
              <a:rPr lang="en-US" dirty="0"/>
              <a:t>.</a:t>
            </a:r>
          </a:p>
          <a:p>
            <a:r>
              <a:rPr lang="en-US" dirty="0"/>
              <a:t>What is gender fluidity?</a:t>
            </a:r>
          </a:p>
          <a:p>
            <a:pPr lvl="1"/>
            <a:r>
              <a:rPr lang="en-US" dirty="0"/>
              <a:t>Some genderqueer people identify as a masculine woman or a feminine man or combine genderqueer with another gender option.  A person who is gender fluid prefers to remain flexible about their gender identity rather than committing to a single gender.</a:t>
            </a:r>
          </a:p>
          <a:p>
            <a:pPr lvl="1"/>
            <a:endParaRPr lang="en-US" dirty="0"/>
          </a:p>
        </p:txBody>
      </p:sp>
    </p:spTree>
    <p:extLst>
      <p:ext uri="{BB962C8B-B14F-4D97-AF65-F5344CB8AC3E}">
        <p14:creationId xmlns:p14="http://schemas.microsoft.com/office/powerpoint/2010/main" val="214030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PROGRAM</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lstStyle/>
          <a:p>
            <a:r>
              <a:rPr lang="en-US" dirty="0"/>
              <a:t>The program lasts about 45 minutes.  The drag queen reads two or three picture books, interspersed with songs and movement activities, for 20-25 minutes. Then, the drag queen leads children in a craft activity.  The program ends with a dance party.  </a:t>
            </a:r>
          </a:p>
          <a:p>
            <a:endParaRPr lang="en-US" dirty="0"/>
          </a:p>
          <a:p>
            <a:pPr marL="0" indent="0">
              <a:buNone/>
            </a:pPr>
            <a:endParaRPr lang="en-US" dirty="0"/>
          </a:p>
        </p:txBody>
      </p:sp>
    </p:spTree>
    <p:extLst>
      <p:ext uri="{BB962C8B-B14F-4D97-AF65-F5344CB8AC3E}">
        <p14:creationId xmlns:p14="http://schemas.microsoft.com/office/powerpoint/2010/main" val="5504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venues</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lstStyle/>
          <a:p>
            <a:r>
              <a:rPr lang="en-US" dirty="0"/>
              <a:t>Most of the events are hosted at public libraries, but these DQSH also works with local bookstores, children’s museums, public and private schools, and other community organizations and spaces. </a:t>
            </a:r>
          </a:p>
        </p:txBody>
      </p:sp>
    </p:spTree>
    <p:extLst>
      <p:ext uri="{BB962C8B-B14F-4D97-AF65-F5344CB8AC3E}">
        <p14:creationId xmlns:p14="http://schemas.microsoft.com/office/powerpoint/2010/main" val="1443823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Funding</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normAutofit/>
          </a:bodyPr>
          <a:lstStyle/>
          <a:p>
            <a:r>
              <a:rPr lang="en-US" dirty="0"/>
              <a:t>The DQSH website states “While it may be appropriate for some events to ask drag queens to donate their time, we recommend offering some form of payment or stipend to drag queens-you can discuss the rate and terms directly.  Libraries, local organizations and/or venues may be able to offer financial support, and/or you may decide to pass a hat.  Please note that DQSH is a non profit venture and should not be used to generate money for any business or corporations.”</a:t>
            </a:r>
          </a:p>
          <a:p>
            <a:pPr marL="0" indent="0">
              <a:buNone/>
            </a:pPr>
            <a:endParaRPr lang="en-US" dirty="0"/>
          </a:p>
        </p:txBody>
      </p:sp>
    </p:spTree>
    <p:extLst>
      <p:ext uri="{BB962C8B-B14F-4D97-AF65-F5344CB8AC3E}">
        <p14:creationId xmlns:p14="http://schemas.microsoft.com/office/powerpoint/2010/main" val="1402322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tx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DEC20C-1347-41D8-9D9D-8052720BB987}"/>
              </a:ext>
            </a:extLst>
          </p:cNvPr>
          <p:cNvSpPr>
            <a:spLocks noGrp="1"/>
          </p:cNvSpPr>
          <p:nvPr>
            <p:ph type="title"/>
          </p:nvPr>
        </p:nvSpPr>
        <p:spPr/>
        <p:txBody>
          <a:bodyPr/>
          <a:lstStyle/>
          <a:p>
            <a:r>
              <a:rPr lang="en-US" dirty="0"/>
              <a:t>Funding</a:t>
            </a:r>
          </a:p>
        </p:txBody>
      </p:sp>
      <p:sp>
        <p:nvSpPr>
          <p:cNvPr id="5" name="Content Placeholder 4">
            <a:extLst>
              <a:ext uri="{FF2B5EF4-FFF2-40B4-BE49-F238E27FC236}">
                <a16:creationId xmlns:a16="http://schemas.microsoft.com/office/drawing/2014/main" id="{635FB5EC-B02F-46F9-A395-C10F7FF23429}"/>
              </a:ext>
            </a:extLst>
          </p:cNvPr>
          <p:cNvSpPr>
            <a:spLocks noGrp="1"/>
          </p:cNvSpPr>
          <p:nvPr>
            <p:ph idx="1"/>
          </p:nvPr>
        </p:nvSpPr>
        <p:spPr/>
        <p:txBody>
          <a:bodyPr>
            <a:normAutofit/>
          </a:bodyPr>
          <a:lstStyle/>
          <a:p>
            <a:r>
              <a:rPr lang="en-US" dirty="0"/>
              <a:t>The DQSH website states “While it may be appropriate for some events to ask drag queens to donate their time, we recommend offering some form of payment or stipend to drag queens-you can discuss the rate and terms directly.  Libraries, local organizations and/or venues may be able to offer financial support, and/or you may decide to pass a hat.  Please note that DQSH is a non profit venture and should not be used to generate money for any business or corporations.”</a:t>
            </a:r>
          </a:p>
          <a:p>
            <a:pPr marL="0" indent="0">
              <a:buNone/>
            </a:pPr>
            <a:endParaRPr lang="en-US" dirty="0"/>
          </a:p>
        </p:txBody>
      </p:sp>
    </p:spTree>
    <p:extLst>
      <p:ext uri="{BB962C8B-B14F-4D97-AF65-F5344CB8AC3E}">
        <p14:creationId xmlns:p14="http://schemas.microsoft.com/office/powerpoint/2010/main" val="128895331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7744</TotalTime>
  <Words>1365</Words>
  <Application>Microsoft Office PowerPoint</Application>
  <PresentationFormat>Widescreen</PresentationFormat>
  <Paragraphs>60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Century Gothic</vt:lpstr>
      <vt:lpstr>Wingdings 3</vt:lpstr>
      <vt:lpstr>Slice</vt:lpstr>
      <vt:lpstr>stop drag queen story hour</vt:lpstr>
      <vt:lpstr>stop drag queen story hour</vt:lpstr>
      <vt:lpstr>What is the origin of Drag queen story hour?</vt:lpstr>
      <vt:lpstr>What’s  the objective of drag queen story hour?</vt:lpstr>
      <vt:lpstr>What’s  the objective of drag queen story hour?</vt:lpstr>
      <vt:lpstr>PROGRAM</vt:lpstr>
      <vt:lpstr>venues</vt:lpstr>
      <vt:lpstr>Funding</vt:lpstr>
      <vt:lpstr>Funding</vt:lpstr>
      <vt:lpstr>books</vt:lpstr>
      <vt:lpstr>trainings</vt:lpstr>
      <vt:lpstr>Is this child abuse?</vt:lpstr>
      <vt:lpstr>Drag queen story hour in alaska</vt:lpstr>
      <vt:lpstr>Anchorage sponsors</vt:lpstr>
      <vt:lpstr>objectives</vt:lpstr>
      <vt:lpstr>objectives</vt:lpstr>
      <vt:lpstr>PRO-FAMILY ORGANIZATIONS that SUPPORT THE REMOVAL OF DRAG QUEEN STORY HOUR</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Stop Drag Queen story Hour</dc:title>
  <dc:creator>Stacey Miller</dc:creator>
  <cp:lastModifiedBy>Arthur Christopher Schaper</cp:lastModifiedBy>
  <cp:revision>76</cp:revision>
  <dcterms:created xsi:type="dcterms:W3CDTF">2018-10-27T06:16:33Z</dcterms:created>
  <dcterms:modified xsi:type="dcterms:W3CDTF">2018-11-02T18:46:10Z</dcterms:modified>
</cp:coreProperties>
</file>